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77" r:id="rId4"/>
    <p:sldId id="260" r:id="rId5"/>
    <p:sldId id="274" r:id="rId6"/>
    <p:sldId id="270" r:id="rId7"/>
    <p:sldId id="262" r:id="rId8"/>
    <p:sldId id="276" r:id="rId9"/>
    <p:sldId id="268" r:id="rId10"/>
    <p:sldId id="267" r:id="rId11"/>
    <p:sldId id="273" r:id="rId12"/>
    <p:sldId id="271" r:id="rId13"/>
    <p:sldId id="269" r:id="rId14"/>
  </p:sldIdLst>
  <p:sldSz cx="12192000" cy="6858000"/>
  <p:notesSz cx="6797675" cy="9926638"/>
  <p:defaultTextStyle>
    <a:defPPr rtl="0"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16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Označba mesta za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1382BA-3478-4E11-AFA8-80DF792BBBAD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4" name="Označba mesta za nogo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Označba mesta za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9DD084D-093B-4A37-B9E8-6781D3D7513B}" type="datetime1">
              <a:rPr lang="sl-SI" smtClean="0"/>
              <a:t>16. 09. 2026</a:t>
            </a:fld>
            <a:endParaRPr lang="en-US"/>
          </a:p>
        </p:txBody>
      </p:sp>
      <p:sp>
        <p:nvSpPr>
          <p:cNvPr id="4" name="Označba mesta za sliko diapoz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l"/>
              <a:t>Uredite sloge besedila matrice</a:t>
            </a:r>
            <a:endParaRPr lang="en-US"/>
          </a:p>
          <a:p>
            <a:pPr lvl="1" rtl="0"/>
            <a:r>
              <a:rPr lang="sl"/>
              <a:t>Druga raven</a:t>
            </a:r>
          </a:p>
          <a:p>
            <a:pPr lvl="2" rtl="0"/>
            <a:r>
              <a:rPr lang="sl"/>
              <a:t>Tretja raven</a:t>
            </a:r>
          </a:p>
          <a:p>
            <a:pPr lvl="3" rtl="0"/>
            <a:r>
              <a:rPr lang="sl"/>
              <a:t>Četrta raven</a:t>
            </a:r>
          </a:p>
          <a:p>
            <a:pPr lvl="4" rtl="0"/>
            <a:r>
              <a:rPr lang="sl"/>
              <a:t>Peta raven</a:t>
            </a:r>
            <a:endParaRPr lang="en-US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8" name="Označba mesta za datum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A66899-3608-4132-808B-DB7A34504FBC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9" name="Označba mesta za nogo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Označba mesta za številko diapozitiva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vsebino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8" name="Označba mesta za datum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93B910-5D51-4DC5-A653-C537723235AB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9" name="Označba mesta za nogo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Označba mesta za številko diapozitiva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otnik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l-SI"/>
              <a:t>Kliknite za urejanje slogov besedila matrice</a:t>
            </a:r>
          </a:p>
        </p:txBody>
      </p:sp>
      <p:sp>
        <p:nvSpPr>
          <p:cNvPr id="7" name="Označba mesta za datum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CA8CFF-9536-49E3-8D9F-0C6471681025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9" name="Označba mesta za nogo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Označba mesta za številko diapozitiva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vsebino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4" name="Označba mesta za vsebino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5" name="Označba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A888A3-8F43-4E10-B59F-EAC131E4BE69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6" name="Označba mesta za nogo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slov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za vsebino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5" name="Označba mesta za besedilo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sl-SI"/>
              <a:t>Kliknite za urejanje slogov besedila matrice</a:t>
            </a:r>
          </a:p>
        </p:txBody>
      </p:sp>
      <p:sp>
        <p:nvSpPr>
          <p:cNvPr id="6" name="Označba mesta za vsebino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7" name="Označba mesta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A526EC-F48B-4A67-8F13-527D16F92F9B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8" name="Označba mesta za nogo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Označba mesta za številko diapoz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F38F2D-BD22-456E-BF22-D3621ED6AF83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4" name="Označba mesta za nogo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2104FD-6B5F-4C3A-B998-1327F3F011E3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3" name="Označba mesta za nogo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Označba mesta za številko diapoz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vsebino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4" name="Označba mesta za besedilo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l-SI"/>
              <a:t>Kliknite za urejanje slogov besedila matrice</a:t>
            </a:r>
          </a:p>
        </p:txBody>
      </p:sp>
      <p:sp>
        <p:nvSpPr>
          <p:cNvPr id="8" name="Označba mesta za datum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657D168E-4744-44D3-83C3-A98378336228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10" name="Označba mesta za nogo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Označba mesta za številko diapozitiva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sliko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Označba mesta za besedilo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2ABE2F-D1D7-48DA-A535-943A7936C9E8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6" name="Označba mesta za nogo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navpično besedilo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4" name="Označba mesta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7ACB56-D55B-44A6-8119-C71FD0F0B2B5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5" name="Označba mesta za nogo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en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vpičen naslov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Označba mesta za navpično besedilo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sl-SI"/>
              <a:t>Kliknite za urejanje slogov besedila matrice</a:t>
            </a:r>
          </a:p>
          <a:p>
            <a:pPr lvl="1" rtl="0"/>
            <a:r>
              <a:rPr lang="sl-SI"/>
              <a:t>Druga raven</a:t>
            </a:r>
          </a:p>
          <a:p>
            <a:pPr lvl="2" rtl="0"/>
            <a:r>
              <a:rPr lang="sl-SI"/>
              <a:t>Tretja raven</a:t>
            </a:r>
          </a:p>
          <a:p>
            <a:pPr lvl="3" rtl="0"/>
            <a:r>
              <a:rPr lang="sl-SI"/>
              <a:t>Četrta raven</a:t>
            </a:r>
          </a:p>
          <a:p>
            <a:pPr lvl="4" rtl="0"/>
            <a:r>
              <a:rPr lang="sl-SI"/>
              <a:t>Peta raven</a:t>
            </a:r>
            <a:endParaRPr lang="en-US" dirty="0"/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Pravokotnik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Označba mesta za datum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21209E-2FBC-43E7-ACB1-E6788BFC7598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12" name="Označba mesta za nogo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Označba mesta za številko diapozitiva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naslov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sl"/>
              <a:t>Kliknite, da uredite slog naslova matrice.</a:t>
            </a:r>
            <a:endParaRPr lang="en-US" dirty="0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sl"/>
              <a:t>Uredite sloge besedila matrice</a:t>
            </a:r>
          </a:p>
          <a:p>
            <a:pPr lvl="1" rtl="0"/>
            <a:r>
              <a:rPr lang="sl"/>
              <a:t>Druga raven</a:t>
            </a:r>
          </a:p>
          <a:p>
            <a:pPr lvl="2" rtl="0"/>
            <a:r>
              <a:rPr lang="sl"/>
              <a:t>Tretja raven</a:t>
            </a:r>
          </a:p>
          <a:p>
            <a:pPr lvl="3" rtl="0"/>
            <a:r>
              <a:rPr lang="sl"/>
              <a:t>Četrta raven</a:t>
            </a:r>
          </a:p>
          <a:p>
            <a:pPr lvl="4" rtl="0"/>
            <a:r>
              <a:rPr lang="sl"/>
              <a:t>Peta raven</a:t>
            </a:r>
            <a:endParaRPr lang="en-US" dirty="0"/>
          </a:p>
        </p:txBody>
      </p:sp>
      <p:sp>
        <p:nvSpPr>
          <p:cNvPr id="4" name="Označba mesta za datum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921CB77-F47D-4B08-8449-A33EC44F53B8}" type="datetime1">
              <a:rPr lang="sl-SI" smtClean="0"/>
              <a:t>16. 09. 2026</a:t>
            </a:fld>
            <a:endParaRPr lang="en-US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Označba mesta za številko diapozitiva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ravokotnik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0" name="Pravokotnik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1" name="Pravokotnik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iQ5NhDve1aLkEGbi7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pravilnik/Dopolnitev%20pravilnika%20.docx" TargetMode="External"/><Relationship Id="rId2" Type="http://schemas.openxmlformats.org/officeDocument/2006/relationships/hyperlink" Target="https://www.google.com/search?sca_esv=c1317ce640437651&amp;rlz=1C1GCEA_enSI1151SI1151&amp;sxsrf=APpeQnvsHCM2wZpYAcxpH5l8HJ3dUGibYA:1789547008454&amp;q=Osnovna+%C5%A1ola+Janka+Kersnika+Brdo&amp;si=APenkKllX05q7xl66dAosm6nb1iuMgV7Bv8meTZS-zIzIS3OM8h5vjNf3rfa1i78iyI_sDvrXrp2UkHXevQcknqjFKFfQoqdX5R2dCFZlEhC0Y1i8t5VQ5udAi92OOMnAx7phlURIo7WAvrX04QXAOr6ugpbBdSb_w%3D%3D&amp;sa=X&amp;ved=2ahUKEwiKjf2N1vKWAxWPKhAIHUtLMmQQ_coHegQIOBA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2026-9-NOVI%20KRO&#381;KI.pptx" TargetMode="External"/><Relationship Id="rId2" Type="http://schemas.openxmlformats.org/officeDocument/2006/relationships/hyperlink" Target="../../UREDBA/ANIMACIJA/animacija%20MANA%20zaklju&#269;ena/Mana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../../Tekmovanje%20mladih%20&#269;ebelarjev/TM&#268;%202026/REZULTATI/REZULTATI%20TM&#268;%202026,%20O&#352;%20Loka%20&#268;rnomelj,%209.5.2026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Pravokotnik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534" y="4998997"/>
            <a:ext cx="10993549" cy="1475013"/>
          </a:xfrm>
        </p:spPr>
        <p:txBody>
          <a:bodyPr rtlCol="0">
            <a:normAutofit fontScale="90000"/>
          </a:bodyPr>
          <a:lstStyle/>
          <a:p>
            <a:pPr rtl="0"/>
            <a:r>
              <a:rPr lang="sl-SI" sz="4400" dirty="0"/>
              <a:t>POSVET MENTORJEV ČEBELARSKIH KROŽKOV</a:t>
            </a:r>
            <a:br>
              <a:rPr lang="sl-SI" dirty="0"/>
            </a:br>
            <a:br>
              <a:rPr lang="sl-SI" dirty="0"/>
            </a:br>
            <a:br>
              <a:rPr lang="sl-SI" dirty="0"/>
            </a:br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4" y="5226289"/>
            <a:ext cx="10993546" cy="1020430"/>
          </a:xfrm>
        </p:spPr>
        <p:txBody>
          <a:bodyPr rtlCol="0">
            <a:normAutofit/>
          </a:bodyPr>
          <a:lstStyle/>
          <a:p>
            <a:pPr rtl="0"/>
            <a:r>
              <a:rPr lang="nn-NO" sz="2000" b="1" dirty="0"/>
              <a:t>1</a:t>
            </a:r>
            <a:r>
              <a:rPr lang="sl-SI" sz="2000" b="1" dirty="0"/>
              <a:t>7</a:t>
            </a:r>
            <a:r>
              <a:rPr lang="nn-NO" sz="2000" b="1" dirty="0"/>
              <a:t>. 9. 202</a:t>
            </a:r>
            <a:r>
              <a:rPr lang="sl-SI" sz="2000" b="1" dirty="0"/>
              <a:t>6</a:t>
            </a:r>
          </a:p>
          <a:p>
            <a:pPr rtl="0"/>
            <a:r>
              <a:rPr lang="nn-NO" sz="2000" b="1" dirty="0"/>
              <a:t>Čebelarska zveza Slovenije</a:t>
            </a:r>
            <a:endParaRPr lang="sl" sz="2000" b="1" dirty="0"/>
          </a:p>
        </p:txBody>
      </p:sp>
      <p:sp>
        <p:nvSpPr>
          <p:cNvPr id="20" name="Pravokotnik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2" name="Pravokotnik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4" name="Pravokotnik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32C2573-C74D-92B9-3252-D2E46D1E7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749" y="1066840"/>
            <a:ext cx="4797294" cy="196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314" y="1430387"/>
            <a:ext cx="9595519" cy="743585"/>
          </a:xfrm>
        </p:spPr>
        <p:txBody>
          <a:bodyPr rtlCol="0">
            <a:normAutofit/>
          </a:bodyPr>
          <a:lstStyle/>
          <a:p>
            <a:pPr rtl="0"/>
            <a:r>
              <a:rPr lang="sl-SI" sz="1800" i="1" dirty="0"/>
              <a:t>Dnevni red: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A699C4B4-9167-8014-901D-AB2B43906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026" y="2118274"/>
            <a:ext cx="7624659" cy="444102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sl-SI" sz="1600" b="1" dirty="0"/>
              <a:t>1.	Uvodni pozdrav – nagovor predsednika ČZS Boštjana Noča</a:t>
            </a:r>
          </a:p>
          <a:p>
            <a:pPr marL="0" indent="0">
              <a:buNone/>
              <a:defRPr/>
            </a:pPr>
            <a:r>
              <a:rPr lang="sl-SI" sz="1600" b="1" dirty="0"/>
              <a:t>2.	Način dela čebelarskih krožkov 2026/2027</a:t>
            </a:r>
          </a:p>
          <a:p>
            <a:pPr>
              <a:defRPr/>
            </a:pPr>
            <a:r>
              <a:rPr lang="sl-SI" sz="1600" dirty="0"/>
              <a:t>	-	oddaja dokumentacije, prevzem gradiva in materiala</a:t>
            </a:r>
          </a:p>
          <a:p>
            <a:pPr marL="0" indent="0">
              <a:buNone/>
              <a:defRPr/>
            </a:pPr>
            <a:r>
              <a:rPr lang="sl-SI" sz="1600" dirty="0"/>
              <a:t>       -       Tekmovanje in srečanje mladih čebelarjev 2027</a:t>
            </a:r>
          </a:p>
          <a:p>
            <a:pPr lvl="0"/>
            <a:r>
              <a:rPr lang="sl-SI" sz="1600" dirty="0"/>
              <a:t>Slovenski čebelar, Krožek se predstavi</a:t>
            </a:r>
          </a:p>
          <a:p>
            <a:pPr lvl="0"/>
            <a:r>
              <a:rPr lang="sl-SI" dirty="0"/>
              <a:t>podelitev licenc novim mentorjem, ki so pridobili pogoje,</a:t>
            </a:r>
          </a:p>
          <a:p>
            <a:pPr lvl="0"/>
            <a:r>
              <a:rPr lang="sl-SI" dirty="0"/>
              <a:t>sponzor AstraZeneca predstavi kviz in nadaljnje projekte,</a:t>
            </a:r>
          </a:p>
          <a:p>
            <a:pPr lvl="0"/>
            <a:r>
              <a:rPr lang="sl-SI" dirty="0"/>
              <a:t>razno, vprašanja in predlogi mentorjev.</a:t>
            </a:r>
          </a:p>
          <a:p>
            <a:pPr marL="0" lvl="0" indent="0">
              <a:buNone/>
            </a:pPr>
            <a:endParaRPr lang="sl-SI" sz="2000" dirty="0"/>
          </a:p>
          <a:p>
            <a:pPr marL="0" indent="0">
              <a:buNone/>
              <a:defRPr/>
            </a:pPr>
            <a:r>
              <a:rPr lang="sl-SI" sz="1600" dirty="0"/>
              <a:t>3. Predavanje Klavdija Babiča: Istrski med in degustacija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5B7C9E0-9080-4DAB-2471-295078BE4205}"/>
              </a:ext>
            </a:extLst>
          </p:cNvPr>
          <p:cNvGrpSpPr/>
          <p:nvPr/>
        </p:nvGrpSpPr>
        <p:grpSpPr>
          <a:xfrm rot="5400000">
            <a:off x="-2131088" y="1788426"/>
            <a:ext cx="6190959" cy="3146369"/>
            <a:chOff x="1115894" y="1277242"/>
            <a:chExt cx="8951197" cy="4303516"/>
          </a:xfrm>
        </p:grpSpPr>
        <p:sp>
          <p:nvSpPr>
            <p:cNvPr id="4" name="Puščica: prisekano desno 3">
              <a:extLst>
                <a:ext uri="{FF2B5EF4-FFF2-40B4-BE49-F238E27FC236}">
                  <a16:creationId xmlns:a16="http://schemas.microsoft.com/office/drawing/2014/main" id="{05D132E2-A470-D0A7-B087-3831F7E893C4}"/>
                </a:ext>
              </a:extLst>
            </p:cNvPr>
            <p:cNvSpPr/>
            <p:nvPr/>
          </p:nvSpPr>
          <p:spPr>
            <a:xfrm>
              <a:off x="1115894" y="2568299"/>
              <a:ext cx="8951197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6" name="Prostoročno: oblika 5">
              <a:extLst>
                <a:ext uri="{FF2B5EF4-FFF2-40B4-BE49-F238E27FC236}">
                  <a16:creationId xmlns:a16="http://schemas.microsoft.com/office/drawing/2014/main" id="{D5D42F85-91AE-7EE1-DE85-A1774BC64631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7" name="Elipsa 6">
              <a:extLst>
                <a:ext uri="{FF2B5EF4-FFF2-40B4-BE49-F238E27FC236}">
                  <a16:creationId xmlns:a16="http://schemas.microsoft.com/office/drawing/2014/main" id="{D2A22A5A-6F5E-DC75-E89F-535E019D3F58}"/>
                </a:ext>
              </a:extLst>
            </p:cNvPr>
            <p:cNvSpPr/>
            <p:nvPr/>
          </p:nvSpPr>
          <p:spPr>
            <a:xfrm>
              <a:off x="3344403" y="3213825"/>
              <a:ext cx="430351" cy="43035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8" name="Prostoročno: oblika 7">
              <a:extLst>
                <a:ext uri="{FF2B5EF4-FFF2-40B4-BE49-F238E27FC236}">
                  <a16:creationId xmlns:a16="http://schemas.microsoft.com/office/drawing/2014/main" id="{A0AF1569-B20C-69C8-9AB8-2F537DCC0581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0" name="Prostoročno: oblika 9">
              <a:extLst>
                <a:ext uri="{FF2B5EF4-FFF2-40B4-BE49-F238E27FC236}">
                  <a16:creationId xmlns:a16="http://schemas.microsoft.com/office/drawing/2014/main" id="{C1CD4235-A9A7-30D2-90C6-85EC9E35CA7B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12" name="Text Placeholder 119">
            <a:extLst>
              <a:ext uri="{FF2B5EF4-FFF2-40B4-BE49-F238E27FC236}">
                <a16:creationId xmlns:a16="http://schemas.microsoft.com/office/drawing/2014/main" id="{B9E780E7-CB96-9EFE-AF24-0E25AEB4123F}"/>
              </a:ext>
            </a:extLst>
          </p:cNvPr>
          <p:cNvSpPr txBox="1">
            <a:spLocks/>
          </p:cNvSpPr>
          <p:nvPr/>
        </p:nvSpPr>
        <p:spPr>
          <a:xfrm>
            <a:off x="1424171" y="1549624"/>
            <a:ext cx="839045" cy="813288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b="1" dirty="0">
                <a:solidFill>
                  <a:srgbClr val="B13DC8"/>
                </a:solidFill>
                <a:latin typeface="Avenir Next LT Pro Light"/>
              </a:rPr>
              <a:t>17.9.2026</a:t>
            </a:r>
            <a:endParaRPr kumimoji="0" lang="en-US" sz="1400" b="1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D2CAB3D5-F915-DE3F-2CFA-FB6D333CFE83}"/>
              </a:ext>
            </a:extLst>
          </p:cNvPr>
          <p:cNvSpPr txBox="1"/>
          <p:nvPr/>
        </p:nvSpPr>
        <p:spPr>
          <a:xfrm>
            <a:off x="2387314" y="1586936"/>
            <a:ext cx="54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Posvet mentorjev čebelarskih krožkov 2026/2027</a:t>
            </a:r>
          </a:p>
        </p:txBody>
      </p:sp>
      <p:sp>
        <p:nvSpPr>
          <p:cNvPr id="14" name="Elipsa 13">
            <a:extLst>
              <a:ext uri="{FF2B5EF4-FFF2-40B4-BE49-F238E27FC236}">
                <a16:creationId xmlns:a16="http://schemas.microsoft.com/office/drawing/2014/main" id="{F57B0A67-5B1B-E892-C01A-9AAB67DB64A8}"/>
              </a:ext>
            </a:extLst>
          </p:cNvPr>
          <p:cNvSpPr/>
          <p:nvPr/>
        </p:nvSpPr>
        <p:spPr>
          <a:xfrm rot="5400000">
            <a:off x="820831" y="887154"/>
            <a:ext cx="297646" cy="31463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5" name="Text Placeholder 119">
            <a:extLst>
              <a:ext uri="{FF2B5EF4-FFF2-40B4-BE49-F238E27FC236}">
                <a16:creationId xmlns:a16="http://schemas.microsoft.com/office/drawing/2014/main" id="{348550F9-8FFB-C592-9ECD-A0E48D5C2B67}"/>
              </a:ext>
            </a:extLst>
          </p:cNvPr>
          <p:cNvSpPr txBox="1">
            <a:spLocks/>
          </p:cNvSpPr>
          <p:nvPr/>
        </p:nvSpPr>
        <p:spPr>
          <a:xfrm>
            <a:off x="1410121" y="609892"/>
            <a:ext cx="839045" cy="813288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b="1" dirty="0">
                <a:solidFill>
                  <a:srgbClr val="B13DC8"/>
                </a:solidFill>
                <a:latin typeface="Avenir Next LT Pro Light"/>
              </a:rPr>
              <a:t>1.9. 2026</a:t>
            </a:r>
            <a:endParaRPr kumimoji="0" lang="en-US" sz="1400" b="1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C4E6154F-3213-5307-20C2-4EA55D2B55CF}"/>
              </a:ext>
            </a:extLst>
          </p:cNvPr>
          <p:cNvSpPr txBox="1"/>
          <p:nvPr/>
        </p:nvSpPr>
        <p:spPr>
          <a:xfrm>
            <a:off x="2387314" y="854677"/>
            <a:ext cx="695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Pričetek delovanja čebelarskih krožkov za šolsko leto 2026/2027</a:t>
            </a:r>
          </a:p>
        </p:txBody>
      </p:sp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A40C25-9C26-49CB-4276-2CD82921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Podelitev licence mentorjem/icam čebelarskih krožkov</a:t>
            </a:r>
          </a:p>
        </p:txBody>
      </p:sp>
      <p:graphicFrame>
        <p:nvGraphicFramePr>
          <p:cNvPr id="5" name="Označba mesta vsebine 4">
            <a:extLst>
              <a:ext uri="{FF2B5EF4-FFF2-40B4-BE49-F238E27FC236}">
                <a16:creationId xmlns:a16="http://schemas.microsoft.com/office/drawing/2014/main" id="{FC480B29-AA09-7E48-CD56-1B82D3799D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888613"/>
              </p:ext>
            </p:extLst>
          </p:nvPr>
        </p:nvGraphicFramePr>
        <p:xfrm>
          <a:off x="1542614" y="2310431"/>
          <a:ext cx="3434234" cy="3580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4234">
                  <a:extLst>
                    <a:ext uri="{9D8B030D-6E8A-4147-A177-3AD203B41FA5}">
                      <a16:colId xmlns:a16="http://schemas.microsoft.com/office/drawing/2014/main" val="382861637"/>
                    </a:ext>
                  </a:extLst>
                </a:gridCol>
              </a:tblGrid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Alenka Šircelj Gorela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186837772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Emil Krznar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2490824536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Gorazd Brne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3146444908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Manja Kirbiš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2770776405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Marjan Dimec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924282985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Mateja Kraner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4150219607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Matjaž Lipovž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859691986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Smiljana Zlodej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1405510381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dirty="0">
                          <a:effectLst/>
                        </a:rPr>
                        <a:t>Uroš Kemper </a:t>
                      </a:r>
                      <a:endParaRPr lang="sl-SI" sz="1000" b="0" dirty="0">
                        <a:solidFill>
                          <a:srgbClr val="434343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934394792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Miladin Mladenov</a:t>
                      </a: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2840186243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sl-SI" sz="1000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Simona Šantl</a:t>
                      </a:r>
                    </a:p>
                  </a:txBody>
                  <a:tcPr marL="76200" marR="76200" marT="19050" marB="19050" anchor="ctr"/>
                </a:tc>
                <a:extLst>
                  <a:ext uri="{0D108BD9-81ED-4DB2-BD59-A6C34878D82A}">
                    <a16:rowId xmlns:a16="http://schemas.microsoft.com/office/drawing/2014/main" val="3169879053"/>
                  </a:ext>
                </a:extLst>
              </a:tr>
            </a:tbl>
          </a:graphicData>
        </a:graphic>
      </p:graphicFrame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AE29198-5433-3F54-D11B-841C7AAC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393B910-5D51-4DC5-A653-C537723235AB}" type="datetime1">
              <a:rPr lang="sl-SI" smtClean="0"/>
              <a:t>16. 09. 2026</a:t>
            </a:fld>
            <a:endParaRPr lang="en-US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EBC7D11-AB56-77EA-7A86-C295607FD9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843" y="2488627"/>
            <a:ext cx="5655386" cy="3224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483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kupina 17">
            <a:extLst>
              <a:ext uri="{FF2B5EF4-FFF2-40B4-BE49-F238E27FC236}">
                <a16:creationId xmlns:a16="http://schemas.microsoft.com/office/drawing/2014/main" id="{5E3C0712-8686-7414-A2C7-E72A5A6B186C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19" name="Puščica: prisekano desno 18">
              <a:extLst>
                <a:ext uri="{FF2B5EF4-FFF2-40B4-BE49-F238E27FC236}">
                  <a16:creationId xmlns:a16="http://schemas.microsoft.com/office/drawing/2014/main" id="{A527B563-FC0A-9102-6C2A-31FEC45E8FD5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20" name="Prostoročno: oblika 19">
              <a:extLst>
                <a:ext uri="{FF2B5EF4-FFF2-40B4-BE49-F238E27FC236}">
                  <a16:creationId xmlns:a16="http://schemas.microsoft.com/office/drawing/2014/main" id="{FE2AB9A3-D75D-F60A-1846-EF849603E289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21" name="Elipsa 20">
              <a:extLst>
                <a:ext uri="{FF2B5EF4-FFF2-40B4-BE49-F238E27FC236}">
                  <a16:creationId xmlns:a16="http://schemas.microsoft.com/office/drawing/2014/main" id="{6973E6A9-ABE8-DD6E-91EC-3C21D51DE4DF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22" name="Prostoročno: oblika 21">
              <a:extLst>
                <a:ext uri="{FF2B5EF4-FFF2-40B4-BE49-F238E27FC236}">
                  <a16:creationId xmlns:a16="http://schemas.microsoft.com/office/drawing/2014/main" id="{E3D86170-7C31-C1E0-6153-5B521FA105B7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24" name="Prostoročno: oblika 23">
              <a:extLst>
                <a:ext uri="{FF2B5EF4-FFF2-40B4-BE49-F238E27FC236}">
                  <a16:creationId xmlns:a16="http://schemas.microsoft.com/office/drawing/2014/main" id="{81FC7028-9BB9-4712-657C-1FDFC5CAC5ED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25" name="Elipsa 24">
              <a:extLst>
                <a:ext uri="{FF2B5EF4-FFF2-40B4-BE49-F238E27FC236}">
                  <a16:creationId xmlns:a16="http://schemas.microsoft.com/office/drawing/2014/main" id="{3319C0E8-4BBF-6472-212E-D54429353319}"/>
                </a:ext>
              </a:extLst>
            </p:cNvPr>
            <p:cNvSpPr/>
            <p:nvPr/>
          </p:nvSpPr>
          <p:spPr>
            <a:xfrm>
              <a:off x="6614745" y="3224732"/>
              <a:ext cx="430351" cy="43035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</p:grpSp>
      <p:sp>
        <p:nvSpPr>
          <p:cNvPr id="26" name="Text Placeholder 119">
            <a:extLst>
              <a:ext uri="{FF2B5EF4-FFF2-40B4-BE49-F238E27FC236}">
                <a16:creationId xmlns:a16="http://schemas.microsoft.com/office/drawing/2014/main" id="{9CD3B593-3205-5C8C-0987-C88D4BF7AFE4}"/>
              </a:ext>
            </a:extLst>
          </p:cNvPr>
          <p:cNvSpPr txBox="1">
            <a:spLocks/>
          </p:cNvSpPr>
          <p:nvPr/>
        </p:nvSpPr>
        <p:spPr>
          <a:xfrm>
            <a:off x="1409312" y="902928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30.10.  2026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24659476-FDA3-E6D9-1F60-40DFD9211895}"/>
              </a:ext>
            </a:extLst>
          </p:cNvPr>
          <p:cNvSpPr txBox="1"/>
          <p:nvPr/>
        </p:nvSpPr>
        <p:spPr>
          <a:xfrm>
            <a:off x="2447830" y="994387"/>
            <a:ext cx="6951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ZLATI KROŽKAR: zadnji rok za oddajo podatkov za 2025/2026 – prejem v koledarskem letu 2027 </a:t>
            </a:r>
          </a:p>
        </p:txBody>
      </p:sp>
      <p:sp>
        <p:nvSpPr>
          <p:cNvPr id="28" name="Text Placeholder 119">
            <a:extLst>
              <a:ext uri="{FF2B5EF4-FFF2-40B4-BE49-F238E27FC236}">
                <a16:creationId xmlns:a16="http://schemas.microsoft.com/office/drawing/2014/main" id="{5BC577DB-ACE7-1CAA-447C-3C7A6AC886D5}"/>
              </a:ext>
            </a:extLst>
          </p:cNvPr>
          <p:cNvSpPr txBox="1">
            <a:spLocks/>
          </p:cNvSpPr>
          <p:nvPr/>
        </p:nvSpPr>
        <p:spPr>
          <a:xfrm>
            <a:off x="1359360" y="3453126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18.12.  2026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9" name="PoljeZBesedilom 28">
            <a:extLst>
              <a:ext uri="{FF2B5EF4-FFF2-40B4-BE49-F238E27FC236}">
                <a16:creationId xmlns:a16="http://schemas.microsoft.com/office/drawing/2014/main" id="{DC87E77E-F290-BD92-8FA6-C219643F93A3}"/>
              </a:ext>
            </a:extLst>
          </p:cNvPr>
          <p:cNvSpPr txBox="1"/>
          <p:nvPr/>
        </p:nvSpPr>
        <p:spPr>
          <a:xfrm>
            <a:off x="2447829" y="3676066"/>
            <a:ext cx="695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PRVA ODDAJA DOKUMENTACIJE - </a:t>
            </a:r>
            <a:r>
              <a:rPr lang="sl-SI" sz="2400" b="1" dirty="0"/>
              <a:t>15 ur</a:t>
            </a:r>
            <a:endParaRPr lang="sl-SI" b="1" dirty="0"/>
          </a:p>
        </p:txBody>
      </p:sp>
      <p:pic>
        <p:nvPicPr>
          <p:cNvPr id="2" name="Slika 2">
            <a:extLst>
              <a:ext uri="{FF2B5EF4-FFF2-40B4-BE49-F238E27FC236}">
                <a16:creationId xmlns:a16="http://schemas.microsoft.com/office/drawing/2014/main" id="{8F793FBA-1BF1-8F7F-EDA2-0E4503297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594" y="749183"/>
            <a:ext cx="1667432" cy="235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B734EFE5-207C-EE11-8647-7BADB5D08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2247" y="1997074"/>
            <a:ext cx="10726909" cy="1571134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sl-SI" altLang="sl-SI" sz="2000" dirty="0"/>
              <a:t>Po 1 krožkar na čebelarski krožek aktiven v 2025/2026</a:t>
            </a:r>
          </a:p>
          <a:p>
            <a:pPr eaLnBrk="1" hangingPunct="1">
              <a:defRPr/>
            </a:pPr>
            <a:r>
              <a:rPr lang="sl-SI" altLang="sl-SI" sz="2000" dirty="0"/>
              <a:t>celoletna naročnina na Slovenskega čebelarja 2027</a:t>
            </a:r>
          </a:p>
          <a:p>
            <a:pPr eaLnBrk="1" hangingPunct="1">
              <a:defRPr/>
            </a:pPr>
            <a:r>
              <a:rPr lang="pl-PL" altLang="sl-SI" sz="1800" b="1" dirty="0"/>
              <a:t>Izpolniti podatke za pošiljanje v </a:t>
            </a:r>
            <a:r>
              <a:rPr lang="pl-PL" altLang="sl-SI" sz="1800" b="1" dirty="0" err="1"/>
              <a:t>obrazcu</a:t>
            </a:r>
            <a:r>
              <a:rPr lang="pl-PL" altLang="sl-SI" sz="1800" b="1" dirty="0"/>
              <a:t>, do 30.10.2026</a:t>
            </a:r>
          </a:p>
          <a:p>
            <a:pPr>
              <a:defRPr/>
            </a:pPr>
            <a:r>
              <a:rPr lang="pl-PL" altLang="sl-SI" sz="1800" b="1" dirty="0"/>
              <a:t>POVEZAVA DO OBRAZCA: </a:t>
            </a:r>
            <a:r>
              <a:rPr lang="pl-PL" altLang="sl-SI" sz="1800" b="1" dirty="0">
                <a:hlinkClick r:id="rId3"/>
              </a:rPr>
              <a:t>https://forms.gle/iQ5NhDve1aLkEGbi7</a:t>
            </a:r>
            <a:r>
              <a:rPr lang="pl-PL" altLang="sl-SI" sz="1800" b="1" dirty="0"/>
              <a:t> </a:t>
            </a:r>
          </a:p>
          <a:p>
            <a:pPr>
              <a:defRPr/>
            </a:pPr>
            <a:r>
              <a:rPr lang="pl-PL" altLang="sl-SI" sz="1800" b="1" dirty="0"/>
              <a:t>V naslednjem tednu jo dobite tudi na e-naslov</a:t>
            </a:r>
            <a:endParaRPr lang="sl-SI" altLang="sl-SI" sz="2000" dirty="0"/>
          </a:p>
          <a:p>
            <a:pPr eaLnBrk="1" hangingPunct="1">
              <a:defRPr/>
            </a:pPr>
            <a:endParaRPr lang="sl-SI" altLang="sl-SI" sz="2000" dirty="0"/>
          </a:p>
        </p:txBody>
      </p:sp>
      <p:pic>
        <p:nvPicPr>
          <p:cNvPr id="4" name="Slika 7">
            <a:extLst>
              <a:ext uri="{FF2B5EF4-FFF2-40B4-BE49-F238E27FC236}">
                <a16:creationId xmlns:a16="http://schemas.microsoft.com/office/drawing/2014/main" id="{276644CD-8CAA-36DE-2929-1D408751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418" y="3588244"/>
            <a:ext cx="2192337" cy="3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ka 5">
            <a:extLst>
              <a:ext uri="{FF2B5EF4-FFF2-40B4-BE49-F238E27FC236}">
                <a16:creationId xmlns:a16="http://schemas.microsoft.com/office/drawing/2014/main" id="{3C139A15-06B9-76BE-BC9B-911C8B03F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153" y="3429000"/>
            <a:ext cx="1992313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3A15196E-5459-1D43-F439-F3E55A865DF1}"/>
              </a:ext>
            </a:extLst>
          </p:cNvPr>
          <p:cNvSpPr txBox="1"/>
          <p:nvPr/>
        </p:nvSpPr>
        <p:spPr>
          <a:xfrm>
            <a:off x="2044499" y="4368563"/>
            <a:ext cx="4881612" cy="1172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sz="1800" b="1" dirty="0"/>
              <a:t>PRAVOČASNA ODDAJA POROČIL!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sz="1800" dirty="0"/>
              <a:t>(lahko elektronsko ali po pošti)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sz="1800" b="1" dirty="0"/>
              <a:t>15 ur </a:t>
            </a:r>
            <a:r>
              <a:rPr lang="sl-SI" altLang="sl-SI" sz="1800" dirty="0"/>
              <a:t>(od septembra do decembra)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altLang="sl-SI" sz="2400" dirty="0"/>
              <a:t>do </a:t>
            </a:r>
            <a:r>
              <a:rPr lang="sl-SI" altLang="sl-SI" sz="2400" b="1" u="sng" dirty="0"/>
              <a:t>18. 12. 2026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A67FBA3-9DDD-A932-848E-122A4C3830EA}"/>
              </a:ext>
            </a:extLst>
          </p:cNvPr>
          <p:cNvSpPr txBox="1"/>
          <p:nvPr/>
        </p:nvSpPr>
        <p:spPr>
          <a:xfrm>
            <a:off x="1889241" y="5790023"/>
            <a:ext cx="643787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b="1" dirty="0"/>
              <a:t>Oddaja poročila je obvezna za vse.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sl-SI" altLang="sl-SI" b="1" dirty="0"/>
          </a:p>
          <a:p>
            <a:pPr>
              <a:lnSpc>
                <a:spcPct val="90000"/>
              </a:lnSpc>
              <a:defRPr/>
            </a:pPr>
            <a:r>
              <a:rPr lang="sl-SI" altLang="sl-SI" b="1" i="1" u="sng" dirty="0"/>
              <a:t>Opozorilo: minimalno število krožkarjev v krožku je 5.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sl-SI" altLang="sl-SI" sz="1800" b="1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B1E8ECB-B9D0-ADD4-5414-F113FD409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589" y="1997074"/>
            <a:ext cx="1222166" cy="12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9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E5D7AE-45A5-33B6-53EF-7928A7DE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246" y="703580"/>
            <a:ext cx="10835123" cy="1188720"/>
          </a:xfrm>
        </p:spPr>
        <p:txBody>
          <a:bodyPr/>
          <a:lstStyle/>
          <a:p>
            <a:r>
              <a:rPr lang="sl-SI" dirty="0"/>
              <a:t>Tekmovanje 2027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A1A37A7-B3AD-7E40-727E-EF1411ED7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994" y="2328526"/>
            <a:ext cx="11029615" cy="3634486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sl-SI" altLang="sl-SI" b="1" dirty="0"/>
              <a:t>49. Državno tekmovanje in srečanje mladih čebelarjev – Lukovica 2027</a:t>
            </a:r>
          </a:p>
          <a:p>
            <a:pPr marL="285750" indent="-285750">
              <a:buFontTx/>
              <a:buChar char="-"/>
            </a:pPr>
            <a:r>
              <a:rPr lang="sl-SI" altLang="sl-SI" b="1" dirty="0"/>
              <a:t>Potekalo bo v soboto, 8.5.2027 na </a:t>
            </a:r>
            <a:r>
              <a:rPr lang="sl-SI" dirty="0">
                <a:hlinkClick r:id="rId2"/>
              </a:rPr>
              <a:t>Osnovni šoli Janka Kersnika Brdo</a:t>
            </a:r>
            <a:endParaRPr lang="sl-SI" altLang="sl-SI" dirty="0"/>
          </a:p>
          <a:p>
            <a:pPr marL="285750" indent="-285750">
              <a:buFontTx/>
              <a:buChar char="-"/>
            </a:pPr>
            <a:r>
              <a:rPr lang="sl-SI" altLang="sl-SI" b="1" dirty="0"/>
              <a:t>Šolsko tekmovanje bo uvedeno 26/27</a:t>
            </a:r>
          </a:p>
          <a:p>
            <a:pPr marL="285750" indent="-285750">
              <a:buFontTx/>
              <a:buChar char="-"/>
            </a:pPr>
            <a:r>
              <a:rPr lang="sl-SI" altLang="sl-SI" b="1" dirty="0"/>
              <a:t>Šolsko tekmovanje bo potekalo v elektronski obliki </a:t>
            </a:r>
          </a:p>
          <a:p>
            <a:pPr marL="285750" indent="-285750">
              <a:buFontTx/>
              <a:buChar char="-"/>
            </a:pPr>
            <a:r>
              <a:rPr lang="sl-SI" altLang="sl-SI" b="1" dirty="0"/>
              <a:t>Izvedeno bo v marcu </a:t>
            </a:r>
          </a:p>
          <a:p>
            <a:pPr marL="285750" indent="-285750">
              <a:buFontTx/>
              <a:buChar char="-"/>
            </a:pPr>
            <a:r>
              <a:rPr lang="sl-SI" altLang="sl-SI" b="1" dirty="0">
                <a:hlinkClick r:id="rId3" action="ppaction://hlinkfile"/>
              </a:rPr>
              <a:t>Pravilnik</a:t>
            </a:r>
            <a:endParaRPr lang="sl-SI" altLang="sl-SI" b="1" dirty="0"/>
          </a:p>
          <a:p>
            <a:pPr marL="0" indent="0">
              <a:buNone/>
            </a:pPr>
            <a:endParaRPr lang="sl-SI" altLang="sl-SI" b="1" dirty="0"/>
          </a:p>
          <a:p>
            <a:pPr marL="0" indent="0">
              <a:buNone/>
            </a:pPr>
            <a:endParaRPr lang="sl-SI" altLang="sl-SI" b="1" dirty="0"/>
          </a:p>
          <a:p>
            <a:endParaRPr lang="sl-SI" dirty="0"/>
          </a:p>
          <a:p>
            <a:pPr>
              <a:buFontTx/>
              <a:buChar char="-"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BAD22FB-EA36-0676-59F0-795F81C3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393B910-5D51-4DC5-A653-C537723235AB}" type="datetime1">
              <a:rPr lang="sl-SI" smtClean="0"/>
              <a:t>16. 09. 2026</a:t>
            </a:fld>
            <a:endParaRPr lang="en-US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5DD71A20-EC0C-D1E4-6306-D14F9B300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649" y="4216268"/>
            <a:ext cx="5747960" cy="1820164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3AC08C85-ACBF-AF09-D90B-B0DFE322EAC9}"/>
              </a:ext>
            </a:extLst>
          </p:cNvPr>
          <p:cNvGrpSpPr/>
          <p:nvPr/>
        </p:nvGrpSpPr>
        <p:grpSpPr>
          <a:xfrm rot="5400000">
            <a:off x="-1533036" y="2639799"/>
            <a:ext cx="4286118" cy="2791119"/>
            <a:chOff x="2124911" y="1277242"/>
            <a:chExt cx="7942179" cy="4303516"/>
          </a:xfrm>
        </p:grpSpPr>
        <p:sp>
          <p:nvSpPr>
            <p:cNvPr id="7" name="Puščica: prisekano desno 6">
              <a:extLst>
                <a:ext uri="{FF2B5EF4-FFF2-40B4-BE49-F238E27FC236}">
                  <a16:creationId xmlns:a16="http://schemas.microsoft.com/office/drawing/2014/main" id="{FB250531-F235-7750-22D2-FC3B282D3086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2A6DEC89-6FC0-05B9-D960-5087644EA041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966F6D9F-AED4-3D39-7A35-465961729700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2" name="Prostoročno: oblika 11">
              <a:extLst>
                <a:ext uri="{FF2B5EF4-FFF2-40B4-BE49-F238E27FC236}">
                  <a16:creationId xmlns:a16="http://schemas.microsoft.com/office/drawing/2014/main" id="{E64B52A0-C449-C119-3492-5C64019504D0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14" name="Text Placeholder 119">
            <a:extLst>
              <a:ext uri="{FF2B5EF4-FFF2-40B4-BE49-F238E27FC236}">
                <a16:creationId xmlns:a16="http://schemas.microsoft.com/office/drawing/2014/main" id="{D861AE4C-A511-B468-4453-3AE4C57351A0}"/>
              </a:ext>
            </a:extLst>
          </p:cNvPr>
          <p:cNvSpPr txBox="1">
            <a:spLocks/>
          </p:cNvSpPr>
          <p:nvPr/>
        </p:nvSpPr>
        <p:spPr>
          <a:xfrm>
            <a:off x="130093" y="952187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8.5.  2027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719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69B61A67-BCB5-D1DA-8BBC-0B560DD6EB2A}"/>
              </a:ext>
            </a:extLst>
          </p:cNvPr>
          <p:cNvGrpSpPr/>
          <p:nvPr/>
        </p:nvGrpSpPr>
        <p:grpSpPr>
          <a:xfrm rot="5400000">
            <a:off x="-1981376" y="1905711"/>
            <a:ext cx="5436165" cy="3093564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740AE297-70FD-AA80-73E5-5915277D942E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 dirty="0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B7BCDF67-ED4D-E051-A8BB-C28E78E62EFF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CC267B71-EE4C-EC72-0C41-7C0920A78AE0}"/>
                </a:ext>
              </a:extLst>
            </p:cNvPr>
            <p:cNvSpPr/>
            <p:nvPr/>
          </p:nvSpPr>
          <p:spPr>
            <a:xfrm>
              <a:off x="2724986" y="3213826"/>
              <a:ext cx="430350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4934E595-AB8C-0FD8-18A6-CF78C44EBB77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7FC240A5-4CC3-C9A2-D679-9144783C6373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17" name="Text Placeholder 119">
            <a:extLst>
              <a:ext uri="{FF2B5EF4-FFF2-40B4-BE49-F238E27FC236}">
                <a16:creationId xmlns:a16="http://schemas.microsoft.com/office/drawing/2014/main" id="{2282814F-E402-8D86-A16B-BE879F44A20F}"/>
              </a:ext>
            </a:extLst>
          </p:cNvPr>
          <p:cNvSpPr txBox="1">
            <a:spLocks/>
          </p:cNvSpPr>
          <p:nvPr/>
        </p:nvSpPr>
        <p:spPr>
          <a:xfrm>
            <a:off x="1223318" y="1145142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29.6. 2026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E7EDC15E-0FB9-3D0F-DEAC-F41668D2328D}"/>
              </a:ext>
            </a:extLst>
          </p:cNvPr>
          <p:cNvSpPr txBox="1"/>
          <p:nvPr/>
        </p:nvSpPr>
        <p:spPr>
          <a:xfrm>
            <a:off x="2438168" y="1145142"/>
            <a:ext cx="7874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DRUGA ODDAJA DOKUMENTACIJE – </a:t>
            </a:r>
            <a:r>
              <a:rPr lang="sl-SI" sz="2400" b="1" dirty="0"/>
              <a:t>25 ur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81279405-29F0-FCB0-9E32-0E6A014A34C7}"/>
              </a:ext>
            </a:extLst>
          </p:cNvPr>
          <p:cNvSpPr txBox="1"/>
          <p:nvPr/>
        </p:nvSpPr>
        <p:spPr>
          <a:xfrm>
            <a:off x="2098304" y="2008055"/>
            <a:ext cx="4881612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sz="1800" b="1" dirty="0"/>
              <a:t>PRAVOČASNA ODDAJA POROČIL!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sz="1800" dirty="0"/>
              <a:t>(lahko elektronsko ali po pošti)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sl-SI" altLang="sl-SI" sz="1800" dirty="0"/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b="1" dirty="0"/>
              <a:t>2</a:t>
            </a:r>
            <a:r>
              <a:rPr lang="sl-SI" altLang="sl-SI" sz="1800" b="1" dirty="0"/>
              <a:t>5 ur </a:t>
            </a:r>
            <a:r>
              <a:rPr lang="sl-SI" altLang="sl-SI" sz="1800" dirty="0"/>
              <a:t>(od januarja do </a:t>
            </a:r>
            <a:r>
              <a:rPr lang="sl-SI" altLang="sl-SI" dirty="0"/>
              <a:t>junija</a:t>
            </a:r>
            <a:r>
              <a:rPr lang="sl-SI" altLang="sl-SI" sz="1800" dirty="0"/>
              <a:t>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l-SI" altLang="sl-SI" sz="2400" dirty="0"/>
              <a:t>do </a:t>
            </a:r>
            <a:r>
              <a:rPr lang="sl-SI" altLang="sl-SI" sz="2400" b="1" u="sng" dirty="0"/>
              <a:t>28. 6. 2027</a:t>
            </a:r>
          </a:p>
        </p:txBody>
      </p:sp>
      <p:pic>
        <p:nvPicPr>
          <p:cNvPr id="4" name="Slika 7">
            <a:extLst>
              <a:ext uri="{FF2B5EF4-FFF2-40B4-BE49-F238E27FC236}">
                <a16:creationId xmlns:a16="http://schemas.microsoft.com/office/drawing/2014/main" id="{BEADC5DD-7A22-8424-6990-EA38DFD25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6"/>
          <a:stretch>
            <a:fillRect/>
          </a:stretch>
        </p:blipFill>
        <p:spPr bwMode="auto">
          <a:xfrm>
            <a:off x="5217042" y="2907792"/>
            <a:ext cx="2628309" cy="32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lika 5">
            <a:extLst>
              <a:ext uri="{FF2B5EF4-FFF2-40B4-BE49-F238E27FC236}">
                <a16:creationId xmlns:a16="http://schemas.microsoft.com/office/drawing/2014/main" id="{6E9CCD0B-4200-51BF-3CA7-B7A69F5A7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474" y="2766901"/>
            <a:ext cx="2530056" cy="362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48E20F66-E715-E68A-84D2-4FDB48927644}"/>
              </a:ext>
            </a:extLst>
          </p:cNvPr>
          <p:cNvSpPr txBox="1"/>
          <p:nvPr/>
        </p:nvSpPr>
        <p:spPr>
          <a:xfrm>
            <a:off x="1664776" y="5542042"/>
            <a:ext cx="64069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sl-SI" altLang="sl-SI" sz="1800" b="1" dirty="0"/>
              <a:t>Oddaja poročil je obvezna za vse!</a:t>
            </a:r>
          </a:p>
        </p:txBody>
      </p:sp>
      <p:sp>
        <p:nvSpPr>
          <p:cNvPr id="12" name="Elipsa 11">
            <a:extLst>
              <a:ext uri="{FF2B5EF4-FFF2-40B4-BE49-F238E27FC236}">
                <a16:creationId xmlns:a16="http://schemas.microsoft.com/office/drawing/2014/main" id="{53358DC3-24A7-1E25-C45B-A6B457A5B19A}"/>
              </a:ext>
            </a:extLst>
          </p:cNvPr>
          <p:cNvSpPr/>
          <p:nvPr/>
        </p:nvSpPr>
        <p:spPr>
          <a:xfrm rot="5400000">
            <a:off x="557136" y="4040472"/>
            <a:ext cx="294561" cy="30935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039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0F590A40-438D-96DF-817F-BB356AED872B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50C2A8F4-46E9-C58E-101A-D0EAFA624E7C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2AA30D72-7001-9915-4209-286F1182A178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06090E5B-3FDE-FA4B-E1A6-77DFDF4267FA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DCE5249A-1653-54EC-62F8-3EFBFD668A5A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F868C0D1-78F1-63CC-35DA-64A79939CF31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13" name="Text Placeholder 119">
            <a:extLst>
              <a:ext uri="{FF2B5EF4-FFF2-40B4-BE49-F238E27FC236}">
                <a16:creationId xmlns:a16="http://schemas.microsoft.com/office/drawing/2014/main" id="{DF73C541-EF23-41F3-195F-2CEA9B0523B8}"/>
              </a:ext>
            </a:extLst>
          </p:cNvPr>
          <p:cNvSpPr txBox="1">
            <a:spLocks/>
          </p:cNvSpPr>
          <p:nvPr/>
        </p:nvSpPr>
        <p:spPr>
          <a:xfrm>
            <a:off x="1571662" y="1183000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2026/2027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D4E0F6AD-D412-DD91-3C6A-0D69D88DB43B}"/>
              </a:ext>
            </a:extLst>
          </p:cNvPr>
          <p:cNvSpPr txBox="1"/>
          <p:nvPr/>
        </p:nvSpPr>
        <p:spPr>
          <a:xfrm>
            <a:off x="2830209" y="1327877"/>
            <a:ext cx="78746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KROŽEK SE PREDSTAVI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2" name="Picture 6" descr="dLib.si - Slovenski čebelar">
            <a:extLst>
              <a:ext uri="{FF2B5EF4-FFF2-40B4-BE49-F238E27FC236}">
                <a16:creationId xmlns:a16="http://schemas.microsoft.com/office/drawing/2014/main" id="{391DA253-7A26-0DB4-43D0-1A66258A3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014">
            <a:off x="9643028" y="711920"/>
            <a:ext cx="1736752" cy="246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jeZBesedilom 3">
            <a:extLst>
              <a:ext uri="{FF2B5EF4-FFF2-40B4-BE49-F238E27FC236}">
                <a16:creationId xmlns:a16="http://schemas.microsoft.com/office/drawing/2014/main" id="{1E03569C-5713-D961-4F4E-4CB5ACCD2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1521" y="1733634"/>
            <a:ext cx="67360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285750" indent="-285750">
              <a:buFontTx/>
              <a:buChar char="-"/>
            </a:pPr>
            <a:r>
              <a:rPr lang="sl-SI" altLang="sl-SI" dirty="0"/>
              <a:t>Nadaljujemo s predstavitvijo krožkov tudi v letu 2026/27</a:t>
            </a:r>
          </a:p>
          <a:p>
            <a:pPr marL="285750" indent="-285750">
              <a:buFontTx/>
              <a:buChar char="-"/>
            </a:pPr>
            <a:r>
              <a:rPr lang="sl-SI" altLang="sl-SI" dirty="0"/>
              <a:t>Besedilo naj bo dolgo do 2.750 znakov (skupaj s presledki), velikost črk 12 ter dve fotografije (čim boljšo resolucijo).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D8FD075A-A7FA-771F-F9BC-0F1FDFAB0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95362">
            <a:off x="4534926" y="3082076"/>
            <a:ext cx="1905029" cy="2668146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D84CC404-4FB2-9A18-072A-7051278E4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840" y="991134"/>
            <a:ext cx="6008485" cy="792230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AC4D812C-54CA-087C-A220-26C2320A97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8485">
            <a:off x="4917562" y="4112494"/>
            <a:ext cx="1875093" cy="2661865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588B4360-CA2D-B778-298B-DEE14EEE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13117">
            <a:off x="6395433" y="2773606"/>
            <a:ext cx="1833397" cy="2587067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6AAF1123-CF76-B5A8-AA58-A9AA0853E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77452">
            <a:off x="7007180" y="4247296"/>
            <a:ext cx="1834787" cy="2560290"/>
          </a:xfrm>
          <a:prstGeom prst="rect">
            <a:avLst/>
          </a:prstGeom>
        </p:spPr>
      </p:pic>
      <p:pic>
        <p:nvPicPr>
          <p:cNvPr id="25" name="Slika 24">
            <a:extLst>
              <a:ext uri="{FF2B5EF4-FFF2-40B4-BE49-F238E27FC236}">
                <a16:creationId xmlns:a16="http://schemas.microsoft.com/office/drawing/2014/main" id="{6C3918FC-B39D-8BBC-D115-C17BE96D7C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5170" y="2722579"/>
            <a:ext cx="2009041" cy="2812078"/>
          </a:xfrm>
          <a:prstGeom prst="rect">
            <a:avLst/>
          </a:prstGeom>
        </p:spPr>
      </p:pic>
      <p:pic>
        <p:nvPicPr>
          <p:cNvPr id="27" name="Slika 26">
            <a:extLst>
              <a:ext uri="{FF2B5EF4-FFF2-40B4-BE49-F238E27FC236}">
                <a16:creationId xmlns:a16="http://schemas.microsoft.com/office/drawing/2014/main" id="{1D1BC19B-16CB-D792-FB88-0A48B4902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96407">
            <a:off x="8689795" y="4021861"/>
            <a:ext cx="1851023" cy="2608626"/>
          </a:xfrm>
          <a:prstGeom prst="rect">
            <a:avLst/>
          </a:prstGeom>
        </p:spPr>
      </p:pic>
      <p:pic>
        <p:nvPicPr>
          <p:cNvPr id="29" name="Slika 28">
            <a:extLst>
              <a:ext uri="{FF2B5EF4-FFF2-40B4-BE49-F238E27FC236}">
                <a16:creationId xmlns:a16="http://schemas.microsoft.com/office/drawing/2014/main" id="{92E8C25F-1B2C-0910-A01E-9589A64A2C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59943">
            <a:off x="9890892" y="3494861"/>
            <a:ext cx="1697174" cy="239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7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536E59-C0C2-A9CF-3DD1-970BFE7D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952" y="651829"/>
            <a:ext cx="11029616" cy="1188720"/>
          </a:xfrm>
        </p:spPr>
        <p:txBody>
          <a:bodyPr/>
          <a:lstStyle/>
          <a:p>
            <a:r>
              <a:rPr lang="sl-SI" dirty="0" err="1"/>
              <a:t>Rap</a:t>
            </a:r>
            <a:r>
              <a:rPr lang="sl-SI" dirty="0"/>
              <a:t> – program v šolah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3FEDBB9-F184-E1FA-2A02-343186667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3673" y="3748342"/>
            <a:ext cx="9885640" cy="1645468"/>
          </a:xfrm>
        </p:spPr>
        <p:txBody>
          <a:bodyPr/>
          <a:lstStyle/>
          <a:p>
            <a:r>
              <a:rPr lang="sl-SI" dirty="0"/>
              <a:t>Suzana Pacek je pripravila letni načrt in učni načrt za </a:t>
            </a:r>
            <a:r>
              <a:rPr lang="sl-SI" dirty="0" err="1"/>
              <a:t>RaP</a:t>
            </a:r>
            <a:endParaRPr lang="sl-SI" dirty="0"/>
          </a:p>
          <a:p>
            <a:r>
              <a:rPr lang="sl-SI" dirty="0"/>
              <a:t>Objavljeno na naši spletni strani pod gradivi za mentorje 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2E7C1845-00F6-E289-8934-DF318ECED7DE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96C55A8F-7109-1857-B6F2-2B5BB1186EE1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236D8C39-DBCF-12C0-A0A6-B6AC6330ABE5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C4A1914C-DB72-492A-A99B-DC2F98D83CA5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588F3104-758B-4B98-4B6F-36C04C776718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0" name="Prostoročno: oblika 9">
              <a:extLst>
                <a:ext uri="{FF2B5EF4-FFF2-40B4-BE49-F238E27FC236}">
                  <a16:creationId xmlns:a16="http://schemas.microsoft.com/office/drawing/2014/main" id="{F5584534-3F75-3C38-31E4-E88031237BAD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pic>
        <p:nvPicPr>
          <p:cNvPr id="1026" name="Picture 2" descr="Izobraževanje iz razvojne analitične psihoterapije (RAP) Archives -  Izobrazevanja - ikpp.si">
            <a:extLst>
              <a:ext uri="{FF2B5EF4-FFF2-40B4-BE49-F238E27FC236}">
                <a16:creationId xmlns:a16="http://schemas.microsoft.com/office/drawing/2014/main" id="{A4AB762F-EB47-FE6C-068D-15CEDA075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45" y="3988978"/>
            <a:ext cx="5657098" cy="234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843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69B61A67-BCB5-D1DA-8BBC-0B560DD6EB2A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740AE297-70FD-AA80-73E5-5915277D942E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B7BCDF67-ED4D-E051-A8BB-C28E78E62EFF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CC267B71-EE4C-EC72-0C41-7C0920A78AE0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4934E595-AB8C-0FD8-18A6-CF78C44EBB77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7FC240A5-4CC3-C9A2-D679-9144783C6373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 dirty="0"/>
            </a:p>
          </p:txBody>
        </p:sp>
      </p:grp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38BABDAA-778F-00DE-A75F-7C9447DD3D32}"/>
              </a:ext>
            </a:extLst>
          </p:cNvPr>
          <p:cNvSpPr txBox="1"/>
          <p:nvPr/>
        </p:nvSpPr>
        <p:spPr>
          <a:xfrm>
            <a:off x="2676648" y="1221274"/>
            <a:ext cx="880532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altLang="sl-SI" b="1" dirty="0"/>
              <a:t>PLAN: </a:t>
            </a:r>
          </a:p>
          <a:p>
            <a:endParaRPr lang="sl-SI" altLang="sl-SI" b="1" dirty="0"/>
          </a:p>
          <a:p>
            <a:pPr marL="285750" indent="-285750">
              <a:buFontTx/>
              <a:buChar char="-"/>
            </a:pPr>
            <a:r>
              <a:rPr lang="sl-SI" altLang="sl-SI" b="1" dirty="0"/>
              <a:t>Šolsko tekmovanje in priprava za pridobitev Zoisove štipendije, kandidiramo naslednje leto </a:t>
            </a:r>
          </a:p>
          <a:p>
            <a:endParaRPr lang="sl-SI" altLang="sl-SI" b="1" dirty="0"/>
          </a:p>
          <a:p>
            <a:pPr marL="285750" indent="-285750">
              <a:buFontTx/>
              <a:buChar char="-"/>
            </a:pPr>
            <a:r>
              <a:rPr lang="sl-SI" dirty="0"/>
              <a:t>Preventiva </a:t>
            </a:r>
            <a:r>
              <a:rPr lang="sl-SI" dirty="0" err="1"/>
              <a:t>anafilaksije</a:t>
            </a:r>
            <a:r>
              <a:rPr lang="sl-SI" dirty="0"/>
              <a:t> pri čebelarjih – začetna in obnovitvena</a:t>
            </a:r>
          </a:p>
          <a:p>
            <a:pPr lvl="0" fontAlgn="base"/>
            <a:r>
              <a:rPr lang="sl-SI" u="sng" dirty="0"/>
              <a:t>V soboto, 14. 11. 2026, začetek ob 9.00</a:t>
            </a:r>
            <a:r>
              <a:rPr lang="sl-SI" dirty="0"/>
              <a:t> bo potekalo </a:t>
            </a:r>
            <a:r>
              <a:rPr lang="sl-SI" b="1" dirty="0"/>
              <a:t>obnovitveno preverjanje</a:t>
            </a:r>
            <a:r>
              <a:rPr lang="sl-SI" dirty="0"/>
              <a:t>.</a:t>
            </a:r>
          </a:p>
          <a:p>
            <a:pPr lvl="0" fontAlgn="base"/>
            <a:r>
              <a:rPr lang="sl-SI" u="sng" dirty="0"/>
              <a:t>V soboto, 28. 11. 2026, začetek ob 9.00</a:t>
            </a:r>
            <a:r>
              <a:rPr lang="sl-SI" dirty="0"/>
              <a:t> pa </a:t>
            </a:r>
            <a:r>
              <a:rPr lang="sl-SI" b="1" dirty="0"/>
              <a:t>začetni program</a:t>
            </a:r>
            <a:r>
              <a:rPr lang="sl-SI" dirty="0"/>
              <a:t>.</a:t>
            </a:r>
          </a:p>
          <a:p>
            <a:pPr marL="285750" indent="-285750">
              <a:buFontTx/>
              <a:buChar char="-"/>
            </a:pPr>
            <a:endParaRPr lang="sl-SI" altLang="sl-SI" dirty="0"/>
          </a:p>
          <a:p>
            <a:pPr marL="285750" indent="-285750">
              <a:buFontTx/>
              <a:buChar char="-"/>
            </a:pPr>
            <a:endParaRPr lang="sl-SI" altLang="sl-SI" b="1" dirty="0"/>
          </a:p>
          <a:p>
            <a:pPr marL="285750" indent="-285750">
              <a:buFontTx/>
              <a:buChar char="-"/>
            </a:pPr>
            <a:endParaRPr lang="sl-SI" altLang="sl-SI" b="1" dirty="0"/>
          </a:p>
          <a:p>
            <a:pPr marL="285750" indent="-285750">
              <a:buFontTx/>
              <a:buChar char="-"/>
            </a:pPr>
            <a:r>
              <a:rPr lang="sl-SI" altLang="sl-SI" b="1" dirty="0"/>
              <a:t>IMYB 2027</a:t>
            </a:r>
            <a:r>
              <a:rPr lang="sl-SI" altLang="sl-SI" dirty="0"/>
              <a:t>:Turčija, julij 2027</a:t>
            </a:r>
          </a:p>
          <a:p>
            <a:pPr marL="285750" indent="-285750">
              <a:buFontTx/>
              <a:buChar char="-"/>
            </a:pPr>
            <a:endParaRPr lang="sl-SI" altLang="sl-SI" dirty="0"/>
          </a:p>
        </p:txBody>
      </p:sp>
      <p:sp>
        <p:nvSpPr>
          <p:cNvPr id="4" name="Text Placeholder 119">
            <a:extLst>
              <a:ext uri="{FF2B5EF4-FFF2-40B4-BE49-F238E27FC236}">
                <a16:creationId xmlns:a16="http://schemas.microsoft.com/office/drawing/2014/main" id="{FC58DB18-DF04-6102-6988-195E1C0A151E}"/>
              </a:ext>
            </a:extLst>
          </p:cNvPr>
          <p:cNvSpPr txBox="1">
            <a:spLocks/>
          </p:cNvSpPr>
          <p:nvPr/>
        </p:nvSpPr>
        <p:spPr>
          <a:xfrm>
            <a:off x="1571662" y="1183000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2026/2027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2E3D83F-5357-852B-70BF-24B9D019CCAE}"/>
              </a:ext>
            </a:extLst>
          </p:cNvPr>
          <p:cNvSpPr txBox="1"/>
          <p:nvPr/>
        </p:nvSpPr>
        <p:spPr>
          <a:xfrm>
            <a:off x="2382786" y="5783065"/>
            <a:ext cx="517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IMYB 2026 – Severna Irska, Belfast – ČESTITKE!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A3735EA3-F42C-CB2D-56FD-4A9D46CE9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21" y="3542277"/>
            <a:ext cx="2399233" cy="3198977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FA98952D-43E7-2A7A-347C-FD5E31F6A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719" y="3429000"/>
            <a:ext cx="1846493" cy="32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5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69B61A67-BCB5-D1DA-8BBC-0B560DD6EB2A}"/>
              </a:ext>
            </a:extLst>
          </p:cNvPr>
          <p:cNvGrpSpPr/>
          <p:nvPr/>
        </p:nvGrpSpPr>
        <p:grpSpPr>
          <a:xfrm rot="5400000">
            <a:off x="-1888481" y="2356359"/>
            <a:ext cx="5493087" cy="3146369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740AE297-70FD-AA80-73E5-5915277D942E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B7BCDF67-ED4D-E051-A8BB-C28E78E62EFF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CC267B71-EE4C-EC72-0C41-7C0920A78AE0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4934E595-AB8C-0FD8-18A6-CF78C44EBB77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7FC240A5-4CC3-C9A2-D679-9144783C6373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2" name="Text Placeholder 119">
            <a:extLst>
              <a:ext uri="{FF2B5EF4-FFF2-40B4-BE49-F238E27FC236}">
                <a16:creationId xmlns:a16="http://schemas.microsoft.com/office/drawing/2014/main" id="{CBF615F6-5511-2BD9-730B-9F4BDC72A608}"/>
              </a:ext>
            </a:extLst>
          </p:cNvPr>
          <p:cNvSpPr txBox="1">
            <a:spLocks/>
          </p:cNvSpPr>
          <p:nvPr/>
        </p:nvSpPr>
        <p:spPr>
          <a:xfrm>
            <a:off x="1571662" y="1183000"/>
            <a:ext cx="959859" cy="915437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2026/2027</a:t>
            </a:r>
            <a:endParaRPr kumimoji="0" lang="en-US" sz="140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F980723B-F9C8-3B06-3429-84617C52FF83}"/>
              </a:ext>
            </a:extLst>
          </p:cNvPr>
          <p:cNvSpPr txBox="1"/>
          <p:nvPr/>
        </p:nvSpPr>
        <p:spPr>
          <a:xfrm>
            <a:off x="2892511" y="3173931"/>
            <a:ext cx="6893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l-SI" b="1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7-2026</a:t>
            </a:r>
            <a:r>
              <a:rPr lang="sl-SI" b="0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Nova animacija v okviru </a:t>
            </a:r>
            <a:r>
              <a:rPr lang="sl-SI" b="0" i="0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podintervencije</a:t>
            </a:r>
            <a:r>
              <a:rPr lang="sl-SI" b="0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Usposabljanje v čebelarstvu 2026 </a:t>
            </a:r>
            <a:r>
              <a:rPr lang="sl-SI" b="0" i="1" u="sng" strike="noStrike" dirty="0">
                <a:solidFill>
                  <a:srgbClr val="0000FF"/>
                </a:solidFill>
                <a:effectLst/>
                <a:latin typeface="Ubuntu" panose="020B0504030602030204" pitchFamily="34" charset="0"/>
              </a:rPr>
              <a:t>Video za usposabljanje v čebelarstvu: ‚R</a:t>
            </a:r>
            <a:r>
              <a:rPr lang="sl-SI" i="1" u="sng" dirty="0">
                <a:solidFill>
                  <a:srgbClr val="0000FF"/>
                </a:solidFill>
                <a:latin typeface="Ubuntu" panose="020B0504030602030204" pitchFamily="34" charset="0"/>
              </a:rPr>
              <a:t>ojenje </a:t>
            </a:r>
            <a:r>
              <a:rPr lang="sl-SI" b="0" i="1" u="sng" strike="noStrike" dirty="0">
                <a:solidFill>
                  <a:srgbClr val="0000FF"/>
                </a:solidFill>
                <a:effectLst/>
                <a:latin typeface="Ubuntu" panose="020B0504030602030204" pitchFamily="34" charset="0"/>
                <a:hlinkClick r:id="rId2" action="ppaction://hlinkfile"/>
              </a:rPr>
              <a:t>'</a:t>
            </a:r>
            <a:endParaRPr lang="sl-SI" b="0" i="0" dirty="0">
              <a:solidFill>
                <a:srgbClr val="333333"/>
              </a:solidFill>
              <a:effectLst/>
              <a:latin typeface="Ubuntu" panose="020B0504030602030204" pitchFamily="34" charset="0"/>
            </a:endParaRP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1F975015-2A8E-D5CD-66C4-A0CC01894C09}"/>
              </a:ext>
            </a:extLst>
          </p:cNvPr>
          <p:cNvSpPr txBox="1"/>
          <p:nvPr/>
        </p:nvSpPr>
        <p:spPr>
          <a:xfrm>
            <a:off x="2892511" y="4451494"/>
            <a:ext cx="6406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9-2026: </a:t>
            </a:r>
            <a:r>
              <a:rPr lang="sl-SI" b="1" i="1" strike="noStrike" dirty="0">
                <a:solidFill>
                  <a:srgbClr val="0000FF"/>
                </a:solidFill>
                <a:effectLst/>
                <a:latin typeface="Ubuntu" panose="020B0504030602030204" pitchFamily="34" charset="0"/>
                <a:hlinkClick r:id="rId3" action="ppaction://hlinkpres?slideindex=1&amp;slidetitle="/>
              </a:rPr>
              <a:t>NOVI KROŽKI: </a:t>
            </a:r>
            <a:r>
              <a:rPr lang="sl-SI" b="0" i="1" strike="noStrike" dirty="0">
                <a:solidFill>
                  <a:srgbClr val="0000FF"/>
                </a:solidFill>
                <a:effectLst/>
                <a:latin typeface="Ubuntu" panose="020B0504030602030204" pitchFamily="34" charset="0"/>
                <a:hlinkClick r:id="rId3" action="ppaction://hlinkpres?slideindex=1&amp;slidetitle="/>
              </a:rPr>
              <a:t>PODROBNEJŠA NAVODILA O DELU ČEBELARSKIH KROŽKOV</a:t>
            </a:r>
            <a:r>
              <a:rPr lang="sl-SI" b="0" i="0" dirty="0">
                <a:solidFill>
                  <a:srgbClr val="333333"/>
                </a:solidFill>
                <a:effectLst/>
                <a:latin typeface="Ubuntu" panose="020B0504030602030204" pitchFamily="34" charset="0"/>
                <a:hlinkClick r:id="rId3" action="ppaction://hlinkpres?slideindex=1&amp;slidetitle="/>
              </a:rPr>
              <a:t> </a:t>
            </a:r>
            <a:r>
              <a:rPr lang="sl-SI" b="0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(prezentacija)</a:t>
            </a:r>
            <a:endParaRPr lang="sl-SI" dirty="0"/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910C4410-EBE0-4083-49B4-C6A101ACA1B9}"/>
              </a:ext>
            </a:extLst>
          </p:cNvPr>
          <p:cNvSpPr txBox="1"/>
          <p:nvPr/>
        </p:nvSpPr>
        <p:spPr>
          <a:xfrm>
            <a:off x="2892511" y="1982018"/>
            <a:ext cx="6406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5-2026: </a:t>
            </a:r>
            <a:r>
              <a:rPr lang="sl-SI" i="0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48. Državno Tekmovanje Mladih Čebelarjev 2026 v Črnomlju </a:t>
            </a:r>
            <a:r>
              <a:rPr lang="sl-SI" b="1" i="0" strike="noStrike" dirty="0">
                <a:solidFill>
                  <a:srgbClr val="0000FF"/>
                </a:solidFill>
                <a:effectLst/>
                <a:latin typeface="Ubuntu" panose="020B0504030602030204" pitchFamily="34" charset="0"/>
                <a:hlinkClick r:id="rId4" action="ppaction://hlinkfile"/>
              </a:rPr>
              <a:t>REZULTATI TEKMOVANJA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881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46914A-F54C-5B40-9277-B3FDB965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FC5FBE0-14F0-FDF2-FD43-585B245B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pic>
        <p:nvPicPr>
          <p:cNvPr id="11" name="Označba mesta vsebine 10">
            <a:extLst>
              <a:ext uri="{FF2B5EF4-FFF2-40B4-BE49-F238E27FC236}">
                <a16:creationId xmlns:a16="http://schemas.microsoft.com/office/drawing/2014/main" id="{F035C2F2-2CC9-ACF4-3860-75C35AA7F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2226" y="313392"/>
            <a:ext cx="4739774" cy="2304715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CE5BAE48-6A9C-608B-201B-286FF2099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14" y="2734399"/>
            <a:ext cx="5406186" cy="4054640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2E115A15-8792-FD51-CB18-C77214AA1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8098"/>
            <a:ext cx="3759868" cy="281990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E41B0E9-FACA-4079-04AE-B8BF26894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5925" y="-8988425"/>
            <a:ext cx="2924100" cy="38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E94F48BF-D644-EA51-29E6-0B76B4D1B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89" y="-156702"/>
            <a:ext cx="3215982" cy="4194800"/>
          </a:xfrm>
          <a:prstGeom prst="rect">
            <a:avLst/>
          </a:prstGeom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BF02856E-1133-E14D-809D-1FB8D58DF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991" y="248623"/>
            <a:ext cx="4214037" cy="2369484"/>
          </a:xfrm>
          <a:prstGeom prst="rect">
            <a:avLst/>
          </a:prstGeom>
        </p:spPr>
      </p:pic>
      <p:pic>
        <p:nvPicPr>
          <p:cNvPr id="26" name="Slika 25">
            <a:extLst>
              <a:ext uri="{FF2B5EF4-FFF2-40B4-BE49-F238E27FC236}">
                <a16:creationId xmlns:a16="http://schemas.microsoft.com/office/drawing/2014/main" id="{7ECE829B-9D72-6179-86A6-A36CF4C741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084" y="2734399"/>
            <a:ext cx="2847166" cy="40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41ACF7FF-5F1F-D010-7AAC-69B918D84410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13" name="Puščica: prisekano desno 12">
              <a:extLst>
                <a:ext uri="{FF2B5EF4-FFF2-40B4-BE49-F238E27FC236}">
                  <a16:creationId xmlns:a16="http://schemas.microsoft.com/office/drawing/2014/main" id="{BB0A1516-73BD-BDFE-0E8F-84A4DEC86E08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14" name="Prostoročno: oblika 13">
              <a:extLst>
                <a:ext uri="{FF2B5EF4-FFF2-40B4-BE49-F238E27FC236}">
                  <a16:creationId xmlns:a16="http://schemas.microsoft.com/office/drawing/2014/main" id="{D5270E4A-05F3-C92B-E11D-81ABB5704D7E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5" name="Elipsa 14">
              <a:extLst>
                <a:ext uri="{FF2B5EF4-FFF2-40B4-BE49-F238E27FC236}">
                  <a16:creationId xmlns:a16="http://schemas.microsoft.com/office/drawing/2014/main" id="{FB42239D-FE42-7935-496E-4246341AFC35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16" name="Prostoročno: oblika 15">
              <a:extLst>
                <a:ext uri="{FF2B5EF4-FFF2-40B4-BE49-F238E27FC236}">
                  <a16:creationId xmlns:a16="http://schemas.microsoft.com/office/drawing/2014/main" id="{84D355A0-C78C-9B62-272E-65A09A428BE4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8" name="Prostoročno: oblika 17">
              <a:extLst>
                <a:ext uri="{FF2B5EF4-FFF2-40B4-BE49-F238E27FC236}">
                  <a16:creationId xmlns:a16="http://schemas.microsoft.com/office/drawing/2014/main" id="{BC134625-04D3-D5E7-0B28-AC666FFE137A}"/>
                </a:ext>
              </a:extLst>
            </p:cNvPr>
            <p:cNvSpPr/>
            <p:nvPr/>
          </p:nvSpPr>
          <p:spPr>
            <a:xfrm>
              <a:off x="6965839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</p:grpSp>
      <p:sp>
        <p:nvSpPr>
          <p:cNvPr id="20" name="Text Placeholder 119">
            <a:extLst>
              <a:ext uri="{FF2B5EF4-FFF2-40B4-BE49-F238E27FC236}">
                <a16:creationId xmlns:a16="http://schemas.microsoft.com/office/drawing/2014/main" id="{FA7AE4AB-75E4-7879-E58A-19E36D1BCEFB}"/>
              </a:ext>
            </a:extLst>
          </p:cNvPr>
          <p:cNvSpPr txBox="1">
            <a:spLocks/>
          </p:cNvSpPr>
          <p:nvPr/>
        </p:nvSpPr>
        <p:spPr>
          <a:xfrm>
            <a:off x="1482725" y="1234075"/>
            <a:ext cx="839045" cy="813288"/>
          </a:xfrm>
          <a:prstGeom prst="ellipse">
            <a:avLst/>
          </a:prstGeom>
          <a:ln w="38100">
            <a:solidFill>
              <a:srgbClr val="B13DC8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l-SI" sz="1400" dirty="0">
                <a:solidFill>
                  <a:srgbClr val="B13DC8"/>
                </a:solidFill>
                <a:latin typeface="Avenir Next LT Pro Light"/>
              </a:rPr>
              <a:t>10.9.2025</a:t>
            </a:r>
            <a:endParaRPr kumimoji="0" lang="en-US" sz="1400" b="0" i="0" u="none" strike="noStrike" kern="1200" cap="all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1723AD6E-11F5-D155-99CB-9AB9537CEA2C}"/>
              </a:ext>
            </a:extLst>
          </p:cNvPr>
          <p:cNvSpPr txBox="1"/>
          <p:nvPr/>
        </p:nvSpPr>
        <p:spPr>
          <a:xfrm>
            <a:off x="2470528" y="1109634"/>
            <a:ext cx="9193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/>
              <a:t>Prevzem materiala in gradiva</a:t>
            </a:r>
          </a:p>
          <a:p>
            <a:r>
              <a:rPr lang="sl-SI" dirty="0"/>
              <a:t>	</a:t>
            </a:r>
          </a:p>
          <a:p>
            <a:r>
              <a:rPr lang="sl-SI" b="1" i="1" u="sng" dirty="0"/>
              <a:t>Kviz, ki ga je pripravil naš sponzor AstraZeneca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DAE38A6A-205E-418A-91F5-0835D02AC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030" y="4277420"/>
            <a:ext cx="4398861" cy="1922524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EBCC9EF-83DA-ECB9-81B9-002AA157ABBA}"/>
              </a:ext>
            </a:extLst>
          </p:cNvPr>
          <p:cNvSpPr txBox="1"/>
          <p:nvPr/>
        </p:nvSpPr>
        <p:spPr>
          <a:xfrm>
            <a:off x="2950338" y="2196009"/>
            <a:ext cx="6406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8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- </a:t>
            </a:r>
            <a:r>
              <a:rPr lang="sl-SI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r>
              <a:rPr lang="sl-SI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Astrazen</a:t>
            </a:r>
            <a:r>
              <a:rPr lang="sl-SI" dirty="0" err="1">
                <a:latin typeface="Calibri" panose="020F0502020204030204" pitchFamily="34" charset="0"/>
                <a:ea typeface="Aptos" panose="020B0004020202020204" pitchFamily="34" charset="0"/>
              </a:rPr>
              <a:t>e</a:t>
            </a:r>
            <a:r>
              <a:rPr lang="sl-SI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92152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69B61A67-BCB5-D1DA-8BBC-0B560DD6EB2A}"/>
              </a:ext>
            </a:extLst>
          </p:cNvPr>
          <p:cNvGrpSpPr/>
          <p:nvPr/>
        </p:nvGrpSpPr>
        <p:grpSpPr>
          <a:xfrm rot="5400000">
            <a:off x="-1788206" y="2015060"/>
            <a:ext cx="5493087" cy="3146369"/>
            <a:chOff x="2124911" y="1277242"/>
            <a:chExt cx="7942179" cy="4303516"/>
          </a:xfrm>
        </p:grpSpPr>
        <p:sp>
          <p:nvSpPr>
            <p:cNvPr id="6" name="Puščica: prisekano desno 5">
              <a:extLst>
                <a:ext uri="{FF2B5EF4-FFF2-40B4-BE49-F238E27FC236}">
                  <a16:creationId xmlns:a16="http://schemas.microsoft.com/office/drawing/2014/main" id="{740AE297-70FD-AA80-73E5-5915277D942E}"/>
                </a:ext>
              </a:extLst>
            </p:cNvPr>
            <p:cNvSpPr/>
            <p:nvPr/>
          </p:nvSpPr>
          <p:spPr>
            <a:xfrm>
              <a:off x="2124911" y="2568297"/>
              <a:ext cx="7942179" cy="1721406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7" name="Prostoročno: oblika 6">
              <a:extLst>
                <a:ext uri="{FF2B5EF4-FFF2-40B4-BE49-F238E27FC236}">
                  <a16:creationId xmlns:a16="http://schemas.microsoft.com/office/drawing/2014/main" id="{B7BCDF67-ED4D-E051-A8BB-C28E78E62EFF}"/>
                </a:ext>
              </a:extLst>
            </p:cNvPr>
            <p:cNvSpPr/>
            <p:nvPr/>
          </p:nvSpPr>
          <p:spPr>
            <a:xfrm>
              <a:off x="2128401" y="127724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b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8" name="Elipsa 7">
              <a:extLst>
                <a:ext uri="{FF2B5EF4-FFF2-40B4-BE49-F238E27FC236}">
                  <a16:creationId xmlns:a16="http://schemas.microsoft.com/office/drawing/2014/main" id="{CC267B71-EE4C-EC72-0C41-7C0920A78AE0}"/>
                </a:ext>
              </a:extLst>
            </p:cNvPr>
            <p:cNvSpPr/>
            <p:nvPr/>
          </p:nvSpPr>
          <p:spPr>
            <a:xfrm>
              <a:off x="3064996" y="3213824"/>
              <a:ext cx="430351" cy="4303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4934E595-AB8C-0FD8-18A6-CF78C44EBB77}"/>
                </a:ext>
              </a:extLst>
            </p:cNvPr>
            <p:cNvSpPr/>
            <p:nvPr/>
          </p:nvSpPr>
          <p:spPr>
            <a:xfrm>
              <a:off x="4547120" y="3859352"/>
              <a:ext cx="2303542" cy="1721406"/>
            </a:xfrm>
            <a:custGeom>
              <a:avLst/>
              <a:gdLst>
                <a:gd name="connsiteX0" fmla="*/ 0 w 2303542"/>
                <a:gd name="connsiteY0" fmla="*/ 0 h 1721406"/>
                <a:gd name="connsiteX1" fmla="*/ 2303542 w 2303542"/>
                <a:gd name="connsiteY1" fmla="*/ 0 h 1721406"/>
                <a:gd name="connsiteX2" fmla="*/ 2303542 w 2303542"/>
                <a:gd name="connsiteY2" fmla="*/ 1721406 h 1721406"/>
                <a:gd name="connsiteX3" fmla="*/ 0 w 2303542"/>
                <a:gd name="connsiteY3" fmla="*/ 1721406 h 1721406"/>
                <a:gd name="connsiteX4" fmla="*/ 0 w 2303542"/>
                <a:gd name="connsiteY4" fmla="*/ 0 h 172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542" h="1721406">
                  <a:moveTo>
                    <a:pt x="0" y="0"/>
                  </a:moveTo>
                  <a:lnTo>
                    <a:pt x="2303542" y="0"/>
                  </a:lnTo>
                  <a:lnTo>
                    <a:pt x="2303542" y="1721406"/>
                  </a:lnTo>
                  <a:lnTo>
                    <a:pt x="0" y="172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808" tIns="241808" rIns="241808" bIns="241808" numCol="1" spcCol="1270" anchor="t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l-SI" sz="3400" kern="1200"/>
            </a:p>
          </p:txBody>
        </p:sp>
        <p:sp>
          <p:nvSpPr>
            <p:cNvPr id="12" name="Elipsa 11">
              <a:extLst>
                <a:ext uri="{FF2B5EF4-FFF2-40B4-BE49-F238E27FC236}">
                  <a16:creationId xmlns:a16="http://schemas.microsoft.com/office/drawing/2014/main" id="{89E808CE-9247-E1CF-2808-EEC2BBB2C48E}"/>
                </a:ext>
              </a:extLst>
            </p:cNvPr>
            <p:cNvSpPr/>
            <p:nvPr/>
          </p:nvSpPr>
          <p:spPr>
            <a:xfrm>
              <a:off x="4765676" y="1977747"/>
              <a:ext cx="430351" cy="43035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sl-SI"/>
            </a:p>
          </p:txBody>
        </p:sp>
      </p:grp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FA510DC8-0987-FD9A-580F-C55653055598}"/>
              </a:ext>
            </a:extLst>
          </p:cNvPr>
          <p:cNvSpPr txBox="1"/>
          <p:nvPr/>
        </p:nvSpPr>
        <p:spPr>
          <a:xfrm>
            <a:off x="2136497" y="2107372"/>
            <a:ext cx="90183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dirty="0"/>
              <a:t> </a:t>
            </a:r>
          </a:p>
          <a:p>
            <a:r>
              <a:rPr lang="sv-SE" b="1" dirty="0"/>
              <a:t>Istrski med – predavanje Klavdija Babiča in degustacija </a:t>
            </a:r>
            <a:endParaRPr lang="sv-SE" dirty="0"/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10C61F2-3957-D6D9-97F6-4AC20D3FA8C6}"/>
              </a:ext>
            </a:extLst>
          </p:cNvPr>
          <p:cNvSpPr txBox="1"/>
          <p:nvPr/>
        </p:nvSpPr>
        <p:spPr>
          <a:xfrm>
            <a:off x="1587611" y="1409886"/>
            <a:ext cx="8801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/>
              <a:t>Razno, vprašanja in predlogi</a:t>
            </a:r>
          </a:p>
        </p:txBody>
      </p:sp>
    </p:spTree>
    <p:extLst>
      <p:ext uri="{BB962C8B-B14F-4D97-AF65-F5344CB8AC3E}">
        <p14:creationId xmlns:p14="http://schemas.microsoft.com/office/powerpoint/2010/main" val="201187548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43_TF33552983" id="{A9D07D52-6D23-41FC-B3B9-90BA6E15361F}" vid="{44117FEA-095C-4244-8BF6-473E5B43BDC9}"/>
    </a:ext>
  </a:extLst>
</a:theme>
</file>

<file path=ppt/theme/theme2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{6AE63ED1-E9B8-4DCB-BE2C-24012612CB24}tf33552983_win32</Template>
  <TotalTime>14710</TotalTime>
  <Words>557</Words>
  <Application>Microsoft Office PowerPoint</Application>
  <PresentationFormat>Širokozaslonsko</PresentationFormat>
  <Paragraphs>115</Paragraphs>
  <Slides>13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22" baseType="lpstr">
      <vt:lpstr>Arial</vt:lpstr>
      <vt:lpstr>Avenir Next LT Pro Light</vt:lpstr>
      <vt:lpstr>Calibri</vt:lpstr>
      <vt:lpstr>Franklin Gothic Book</vt:lpstr>
      <vt:lpstr>Franklin Gothic Demi</vt:lpstr>
      <vt:lpstr>Roboto</vt:lpstr>
      <vt:lpstr>Ubuntu</vt:lpstr>
      <vt:lpstr>Wingdings 2</vt:lpstr>
      <vt:lpstr>DividendVTI</vt:lpstr>
      <vt:lpstr>POSVET MENTORJEV ČEBELARSKIH KROŽKOV   </vt:lpstr>
      <vt:lpstr>Dnevni red:</vt:lpstr>
      <vt:lpstr>Podelitev licence mentorjem/icam čebelarskih krožkov</vt:lpstr>
      <vt:lpstr>PowerPointova predstavitev</vt:lpstr>
      <vt:lpstr>Tekmovanje 2027</vt:lpstr>
      <vt:lpstr>PowerPointova predstavitev</vt:lpstr>
      <vt:lpstr>PowerPointova predstavitev</vt:lpstr>
      <vt:lpstr>Rap – program v šolah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Boris Potočnik - ČZS</dc:creator>
  <cp:lastModifiedBy>Manca Hotko</cp:lastModifiedBy>
  <cp:revision>93</cp:revision>
  <cp:lastPrinted>2025-09-10T10:51:12Z</cp:lastPrinted>
  <dcterms:created xsi:type="dcterms:W3CDTF">2024-08-13T09:10:02Z</dcterms:created>
  <dcterms:modified xsi:type="dcterms:W3CDTF">2026-09-17T11:43:55Z</dcterms:modified>
</cp:coreProperties>
</file>