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86" r:id="rId3"/>
    <p:sldId id="287" r:id="rId4"/>
    <p:sldId id="288" r:id="rId5"/>
    <p:sldId id="289" r:id="rId6"/>
    <p:sldId id="290" r:id="rId7"/>
    <p:sldId id="261" r:id="rId8"/>
    <p:sldId id="277" r:id="rId9"/>
    <p:sldId id="292" r:id="rId10"/>
    <p:sldId id="293" r:id="rId11"/>
    <p:sldId id="294" r:id="rId12"/>
    <p:sldId id="295" r:id="rId13"/>
    <p:sldId id="272" r:id="rId14"/>
    <p:sldId id="281" r:id="rId15"/>
    <p:sldId id="284" r:id="rId16"/>
    <p:sldId id="264" r:id="rId17"/>
    <p:sldId id="296" r:id="rId18"/>
    <p:sldId id="273" r:id="rId19"/>
    <p:sldId id="259" r:id="rId20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8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75FF0-6C87-44D0-B01B-858FC30F560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DD078-09C5-4710-897F-EAB1DED52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8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3B13-A3D8-41FB-91C5-A44AB45A6572}" type="datetimeFigureOut">
              <a:rPr lang="sl-SI" smtClean="0"/>
              <a:pPr/>
              <a:t>13. 12. 2018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402-7F2E-4DF3-B026-8486C3F3F3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3B13-A3D8-41FB-91C5-A44AB45A6572}" type="datetimeFigureOut">
              <a:rPr lang="sl-SI" smtClean="0"/>
              <a:pPr/>
              <a:t>13. 12. 2018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402-7F2E-4DF3-B026-8486C3F3F3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3B13-A3D8-41FB-91C5-A44AB45A6572}" type="datetimeFigureOut">
              <a:rPr lang="sl-SI" smtClean="0"/>
              <a:pPr/>
              <a:t>13. 12. 2018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402-7F2E-4DF3-B026-8486C3F3F3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3B13-A3D8-41FB-91C5-A44AB45A6572}" type="datetimeFigureOut">
              <a:rPr lang="sl-SI" smtClean="0"/>
              <a:pPr/>
              <a:t>13. 12. 2018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402-7F2E-4DF3-B026-8486C3F3F3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3B13-A3D8-41FB-91C5-A44AB45A6572}" type="datetimeFigureOut">
              <a:rPr lang="sl-SI" smtClean="0"/>
              <a:pPr/>
              <a:t>13. 12. 2018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402-7F2E-4DF3-B026-8486C3F3F3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3B13-A3D8-41FB-91C5-A44AB45A6572}" type="datetimeFigureOut">
              <a:rPr lang="sl-SI" smtClean="0"/>
              <a:pPr/>
              <a:t>13. 12. 2018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402-7F2E-4DF3-B026-8486C3F3F3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3B13-A3D8-41FB-91C5-A44AB45A6572}" type="datetimeFigureOut">
              <a:rPr lang="sl-SI" smtClean="0"/>
              <a:pPr/>
              <a:t>13. 12. 2018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402-7F2E-4DF3-B026-8486C3F3F3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3B13-A3D8-41FB-91C5-A44AB45A6572}" type="datetimeFigureOut">
              <a:rPr lang="sl-SI" smtClean="0"/>
              <a:pPr/>
              <a:t>13. 12. 2018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402-7F2E-4DF3-B026-8486C3F3F3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3B13-A3D8-41FB-91C5-A44AB45A6572}" type="datetimeFigureOut">
              <a:rPr lang="sl-SI" smtClean="0"/>
              <a:pPr/>
              <a:t>13. 12. 2018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402-7F2E-4DF3-B026-8486C3F3F3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3B13-A3D8-41FB-91C5-A44AB45A6572}" type="datetimeFigureOut">
              <a:rPr lang="sl-SI" smtClean="0"/>
              <a:pPr/>
              <a:t>13. 12. 2018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402-7F2E-4DF3-B026-8486C3F3F3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3B13-A3D8-41FB-91C5-A44AB45A6572}" type="datetimeFigureOut">
              <a:rPr lang="sl-SI" smtClean="0"/>
              <a:pPr/>
              <a:t>13. 12. 2018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402-7F2E-4DF3-B026-8486C3F3F35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3B13-A3D8-41FB-91C5-A44AB45A6572}" type="datetimeFigureOut">
              <a:rPr lang="sl-SI" smtClean="0"/>
              <a:pPr/>
              <a:t>13. 12. 2018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3402-7F2E-4DF3-B026-8486C3F3F35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info@zmorem.com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3.bp.blogspot.com/-rQcAxw5_oQs/UaefkPrKgwI/AAAAAAAAAKg/SYm2X_7_4NU/s1600/imagesCAFL06UK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2.bp.blogspot.com/_sgZuF98JW14/SL_9poSWEvI/AAAAAAAAA-k/ZTVR6mbn2xI/s400/%C5%A1ola+za+star%C5%A1e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4.bp.blogspot.com/_3_wLjLrpYJM/THEdzIIYLGI/AAAAAAAABU0/10hKjyRWFcQ/s400/speech.gi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UČINKOVITO </a:t>
            </a:r>
            <a:br>
              <a:rPr lang="sl-SI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POSREDOVANJE ZNANJA </a:t>
            </a:r>
            <a:endParaRPr lang="sl-SI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sz="half" idx="1"/>
          </p:nvPr>
        </p:nvSpPr>
        <p:spPr>
          <a:xfrm>
            <a:off x="467544" y="4797152"/>
            <a:ext cx="4028256" cy="1329011"/>
          </a:xfrm>
        </p:spPr>
        <p:txBody>
          <a:bodyPr>
            <a:normAutofit fontScale="32500" lnSpcReduction="20000"/>
          </a:bodyPr>
          <a:lstStyle/>
          <a:p>
            <a:endParaRPr lang="sl-SI" dirty="0" smtClean="0"/>
          </a:p>
          <a:p>
            <a:endParaRPr lang="sl-SI" dirty="0"/>
          </a:p>
          <a:p>
            <a:pPr algn="l">
              <a:buNone/>
            </a:pPr>
            <a:r>
              <a:rPr lang="sl-SI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Center za retoriko in kulturo govora</a:t>
            </a:r>
          </a:p>
          <a:p>
            <a:pPr algn="l">
              <a:buNone/>
            </a:pPr>
            <a:r>
              <a:rPr lang="sl-SI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HEDVIKA DERMOL HVALA, s. p. </a:t>
            </a:r>
          </a:p>
          <a:p>
            <a:pPr algn="l">
              <a:buNone/>
            </a:pPr>
            <a:r>
              <a:rPr lang="sl-SI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Sv. Lovrenc 11, 3312 Prebold</a:t>
            </a:r>
          </a:p>
          <a:p>
            <a:pPr algn="l">
              <a:buNone/>
            </a:pPr>
            <a:r>
              <a:rPr lang="sl-SI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info@zmorem.com</a:t>
            </a:r>
            <a:endParaRPr lang="sl-SI" sz="29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sl-SI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gsm</a:t>
            </a:r>
            <a:r>
              <a:rPr lang="sl-SI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031 704 809</a:t>
            </a:r>
            <a:r>
              <a:rPr lang="sl-SI" sz="29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l-SI" sz="29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>
          <a:xfrm>
            <a:off x="611560" y="4293096"/>
            <a:ext cx="7776864" cy="720080"/>
          </a:xfrm>
        </p:spPr>
        <p:txBody>
          <a:bodyPr>
            <a:normAutofit fontScale="32500" lnSpcReduction="20000"/>
          </a:bodyPr>
          <a:lstStyle/>
          <a:p>
            <a:pPr algn="r">
              <a:buNone/>
            </a:pPr>
            <a:r>
              <a:rPr lang="sl-SI" sz="8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Mag. Hedvika Dermol Hvala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7" name="Slika 6" descr="GOVOR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60648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UČNE OBLIKE</a:t>
            </a:r>
            <a:endParaRPr lang="sl-SI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l-SI" dirty="0" smtClean="0"/>
              <a:t>																						</a:t>
            </a:r>
          </a:p>
          <a:p>
            <a:pPr>
              <a:buNone/>
            </a:pPr>
            <a:r>
              <a:rPr lang="sl-SI" sz="3000" dirty="0" smtClean="0">
                <a:latin typeface="Times New Roman" pitchFamily="18" charset="0"/>
                <a:cs typeface="Times New Roman" pitchFamily="18" charset="0"/>
              </a:rPr>
              <a:t>    Individualna oblika	                  </a:t>
            </a: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																																   Delo </a:t>
            </a:r>
            <a:r>
              <a:rPr lang="sl-SI" sz="2800" dirty="0">
                <a:latin typeface="Times New Roman" pitchFamily="18" charset="0"/>
                <a:cs typeface="Times New Roman" pitchFamily="18" charset="0"/>
              </a:rPr>
              <a:t>v skupini </a:t>
            </a: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pPr>
              <a:buNone/>
            </a:pP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           Delo </a:t>
            </a:r>
            <a:r>
              <a:rPr lang="sl-SI" sz="2800" dirty="0">
                <a:latin typeface="Times New Roman" pitchFamily="18" charset="0"/>
                <a:cs typeface="Times New Roman" pitchFamily="18" charset="0"/>
              </a:rPr>
              <a:t>v paru </a:t>
            </a: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</p:txBody>
      </p:sp>
      <p:pic>
        <p:nvPicPr>
          <p:cNvPr id="4" name="Slika 3" descr="Individualna obl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69749"/>
            <a:ext cx="1872208" cy="1404156"/>
          </a:xfrm>
          <a:prstGeom prst="rect">
            <a:avLst/>
          </a:prstGeom>
        </p:spPr>
      </p:pic>
      <p:pic>
        <p:nvPicPr>
          <p:cNvPr id="5" name="Slika 4" descr="Delo v paru.jpg"/>
          <p:cNvPicPr>
            <a:picLocks noChangeAspect="1"/>
          </p:cNvPicPr>
          <p:nvPr/>
        </p:nvPicPr>
        <p:blipFill>
          <a:blip r:embed="rId3" cstate="print"/>
          <a:srcRect r="353" b="19333"/>
          <a:stretch>
            <a:fillRect/>
          </a:stretch>
        </p:blipFill>
        <p:spPr>
          <a:xfrm>
            <a:off x="539552" y="3488271"/>
            <a:ext cx="2888391" cy="1753666"/>
          </a:xfrm>
          <a:prstGeom prst="rect">
            <a:avLst/>
          </a:prstGeom>
        </p:spPr>
      </p:pic>
      <p:pic>
        <p:nvPicPr>
          <p:cNvPr id="6" name="Slika 5" descr="Delo v skupini.jpg"/>
          <p:cNvPicPr>
            <a:picLocks noChangeAspect="1"/>
          </p:cNvPicPr>
          <p:nvPr/>
        </p:nvPicPr>
        <p:blipFill>
          <a:blip r:embed="rId4" cstate="print"/>
          <a:srcRect l="15539" t="10360" r="14534" b="14533"/>
          <a:stretch>
            <a:fillRect/>
          </a:stretch>
        </p:blipFill>
        <p:spPr>
          <a:xfrm>
            <a:off x="4932040" y="2060848"/>
            <a:ext cx="24135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UČNE METODE</a:t>
            </a:r>
            <a:endParaRPr lang="sl-SI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12483" y="1214074"/>
            <a:ext cx="4038600" cy="4525963"/>
          </a:xfrm>
        </p:spPr>
        <p:txBody>
          <a:bodyPr/>
          <a:lstStyle/>
          <a:p>
            <a:endParaRPr lang="sl-SI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Predavanje</a:t>
            </a:r>
          </a:p>
          <a:p>
            <a:endParaRPr lang="sl-SI" dirty="0">
              <a:latin typeface="Times New Roman" pitchFamily="18" charset="0"/>
              <a:cs typeface="Times New Roman" pitchFamily="18" charset="0"/>
            </a:endParaRPr>
          </a:p>
          <a:p>
            <a:r>
              <a:rPr lang="sl-SI" dirty="0">
                <a:latin typeface="Times New Roman" pitchFamily="18" charset="0"/>
                <a:cs typeface="Times New Roman" pitchFamily="18" charset="0"/>
              </a:rPr>
              <a:t>Študij primera</a:t>
            </a:r>
          </a:p>
          <a:p>
            <a:endParaRPr lang="sl-SI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Igra vlog</a:t>
            </a:r>
          </a:p>
          <a:p>
            <a:endParaRPr lang="sl-SI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Viharjenje možganov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7" name="Slika 6" descr="photo_77159_landscape_650x43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556792"/>
            <a:ext cx="2375378" cy="1582367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90295"/>
            <a:ext cx="1872208" cy="129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245572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9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180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7920880" cy="4597971"/>
          </a:xfrm>
        </p:spPr>
        <p:txBody>
          <a:bodyPr/>
          <a:lstStyle/>
          <a:p>
            <a:r>
              <a:rPr lang="sl-SI" dirty="0">
                <a:latin typeface="Times New Roman" pitchFamily="18" charset="0"/>
                <a:cs typeface="Times New Roman" pitchFamily="18" charset="0"/>
              </a:rPr>
              <a:t>Razgovor/razprava/debata</a:t>
            </a:r>
          </a:p>
          <a:p>
            <a:endParaRPr lang="sl-SI" dirty="0">
              <a:latin typeface="Times New Roman" pitchFamily="18" charset="0"/>
              <a:cs typeface="Times New Roman" pitchFamily="18" charset="0"/>
            </a:endParaRPr>
          </a:p>
          <a:p>
            <a:endParaRPr lang="sl-SI" dirty="0">
              <a:latin typeface="Times New Roman" pitchFamily="18" charset="0"/>
              <a:cs typeface="Times New Roman" pitchFamily="18" charset="0"/>
            </a:endParaRPr>
          </a:p>
          <a:p>
            <a:endParaRPr lang="sl-SI" dirty="0">
              <a:latin typeface="Times New Roman" pitchFamily="18" charset="0"/>
              <a:cs typeface="Times New Roman" pitchFamily="18" charset="0"/>
            </a:endParaRPr>
          </a:p>
          <a:p>
            <a:endParaRPr lang="sl-SI" dirty="0">
              <a:latin typeface="Times New Roman" pitchFamily="18" charset="0"/>
              <a:cs typeface="Times New Roman" pitchFamily="18" charset="0"/>
            </a:endParaRPr>
          </a:p>
          <a:p>
            <a:r>
              <a:rPr lang="sl-SI" dirty="0">
                <a:latin typeface="Times New Roman" pitchFamily="18" charset="0"/>
                <a:cs typeface="Times New Roman" pitchFamily="18" charset="0"/>
              </a:rPr>
              <a:t>Ovrednotenje dela</a:t>
            </a:r>
          </a:p>
          <a:p>
            <a:endParaRPr lang="sl-SI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2054225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221088"/>
            <a:ext cx="20091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1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VSEBINA</a:t>
            </a:r>
            <a:endParaRPr lang="sl-SI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None/>
            </a:pPr>
            <a:endParaRPr lang="sl-SI" dirty="0" smtClean="0"/>
          </a:p>
          <a:p>
            <a:endParaRPr lang="sl-SI" dirty="0"/>
          </a:p>
        </p:txBody>
      </p:sp>
      <p:sp>
        <p:nvSpPr>
          <p:cNvPr id="10" name="Ograda besedil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1" name="Ograda vsebine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Razporeditev govorne snovi</a:t>
            </a:r>
          </a:p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Časovno/logično zaporedje</a:t>
            </a:r>
          </a:p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Argumentacija</a:t>
            </a:r>
          </a:p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Slog besedila</a:t>
            </a:r>
          </a:p>
          <a:p>
            <a:endParaRPr lang="sl-SI" dirty="0"/>
          </a:p>
        </p:txBody>
      </p:sp>
      <p:pic>
        <p:nvPicPr>
          <p:cNvPr id="7" name="Slika 6" descr="rr-pbl-and-the-commom-core-620x349-01.jpg"/>
          <p:cNvPicPr>
            <a:picLocks noChangeAspect="1"/>
          </p:cNvPicPr>
          <p:nvPr/>
        </p:nvPicPr>
        <p:blipFill>
          <a:blip r:embed="rId2" cstate="print"/>
          <a:srcRect l="24230" t="2516" r="27611"/>
          <a:stretch>
            <a:fillRect/>
          </a:stretch>
        </p:blipFill>
        <p:spPr>
          <a:xfrm>
            <a:off x="1331640" y="2348880"/>
            <a:ext cx="2448272" cy="2789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SLOG UBESEDENJA</a:t>
            </a:r>
            <a:endParaRPr lang="sl-SI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sl-SI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jezikovna pravilnost</a:t>
            </a:r>
            <a:endParaRPr lang="sl-SI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jedrnatost/jasnost</a:t>
            </a:r>
            <a:endParaRPr lang="sl-SI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živost/čistost</a:t>
            </a:r>
            <a:endParaRPr lang="sl-SI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l-SI" sz="2800" dirty="0">
                <a:latin typeface="Times New Roman" pitchFamily="18" charset="0"/>
                <a:cs typeface="Times New Roman" pitchFamily="18" charset="0"/>
              </a:rPr>
              <a:t>natančnost</a:t>
            </a:r>
          </a:p>
          <a:p>
            <a:pPr lvl="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primernost</a:t>
            </a:r>
            <a:endParaRPr lang="sl-SI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l-SI" dirty="0"/>
          </a:p>
        </p:txBody>
      </p:sp>
      <p:pic>
        <p:nvPicPr>
          <p:cNvPr id="1026" name="Picture 2" descr="http://3.bp.blogspot.com/-rQcAxw5_oQs/UaefkPrKgwI/AAAAAAAAAKg/SYm2X_7_4NU/s1600/imagesCAFL06UK.jpg"/>
          <p:cNvPicPr>
            <a:picLocks noChangeAspect="1" noChangeArrowheads="1"/>
          </p:cNvPicPr>
          <p:nvPr/>
        </p:nvPicPr>
        <p:blipFill>
          <a:blip r:embed="rId2" r:link="rId3" cstate="print"/>
          <a:srcRect l="11465"/>
          <a:stretch>
            <a:fillRect/>
          </a:stretch>
        </p:blipFill>
        <p:spPr bwMode="auto">
          <a:xfrm>
            <a:off x="5292080" y="2060848"/>
            <a:ext cx="2013829" cy="234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POSLUŠANJE</a:t>
            </a:r>
            <a:endParaRPr lang="sl-SI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45693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sl-SI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Pasivno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Aktivno</a:t>
            </a:r>
          </a:p>
          <a:p>
            <a:pPr>
              <a:lnSpc>
                <a:spcPct val="150000"/>
              </a:lnSpc>
              <a:buNone/>
            </a:pPr>
            <a:endParaRPr lang="sl-SI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BLOGGER_PHOTO_ID_5242187382913372914" descr="http://2.bp.blogspot.com/_sgZuF98JW14/SL_9poSWEvI/AAAAAAAAA-k/ZTVR6mbn2xI/s400/%C5%A1ola+za+star%C5%A1e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923928" y="2204864"/>
            <a:ext cx="316981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14522888-red-3d-person-in-front-of-other-grey-3d-persons-is-teaching-th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7311"/>
            <a:ext cx="4009628" cy="3011676"/>
          </a:xfr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Poslušalci niso skupina oseb z enakim razmišljanjem.</a:t>
            </a:r>
            <a:endParaRPr lang="sl-SI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2342009" cy="234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19256" cy="1584176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ZASTAVLJANJE VPRAŠANJ</a:t>
            </a:r>
            <a:endParaRPr lang="sl-SI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39552" y="3933056"/>
            <a:ext cx="7920880" cy="29809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vprašanja višjega nivoja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sl-SI" i="1" dirty="0" smtClean="0">
                <a:latin typeface="Times New Roman" pitchFamily="18" charset="0"/>
                <a:cs typeface="Times New Roman" pitchFamily="18" charset="0"/>
              </a:rPr>
              <a:t>Kaj pomeni ekološko čebelarjenje?</a:t>
            </a:r>
          </a:p>
          <a:p>
            <a:pPr lvl="1">
              <a:buFont typeface="Wingdings" pitchFamily="2" charset="2"/>
              <a:buChar char="ü"/>
            </a:pPr>
            <a:r>
              <a:rPr lang="sl-SI" i="1" dirty="0" smtClean="0">
                <a:latin typeface="Times New Roman" pitchFamily="18" charset="0"/>
                <a:cs typeface="Times New Roman" pitchFamily="18" charset="0"/>
              </a:rPr>
              <a:t>Razmisli, zakaj imajo čebele ploščate noge?  </a:t>
            </a:r>
            <a:endParaRPr lang="sl-SI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1560" y="1124744"/>
            <a:ext cx="5544616" cy="26642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sl-SI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l-SI" dirty="0" smtClean="0">
                <a:latin typeface="Times New Roman" pitchFamily="18" charset="0"/>
                <a:cs typeface="Times New Roman" pitchFamily="18" charset="0"/>
              </a:rPr>
              <a:t>vprašanja nižjega nivoja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sl-SI" i="1" dirty="0" smtClean="0">
                <a:latin typeface="Times New Roman" pitchFamily="18" charset="0"/>
                <a:cs typeface="Times New Roman" pitchFamily="18" charset="0"/>
              </a:rPr>
              <a:t>Koliko matic je v čebelnjaku?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sl-SI" i="1" dirty="0" smtClean="0">
                <a:latin typeface="Times New Roman" pitchFamily="18" charset="0"/>
                <a:cs typeface="Times New Roman" pitchFamily="18" charset="0"/>
              </a:rPr>
              <a:t>Ali trot živi eno leto ali več?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None/>
            </a:pPr>
            <a:endParaRPr lang="sl-SI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564904"/>
            <a:ext cx="2474218" cy="14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SKLEP</a:t>
            </a:r>
            <a:endParaRPr lang="sl-SI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Primeri neustreznih zaključkov:</a:t>
            </a:r>
          </a:p>
          <a:p>
            <a:pPr lvl="1">
              <a:lnSpc>
                <a:spcPct val="150000"/>
              </a:lnSpc>
            </a:pP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Oprostite, ker morda nisem zadovoljil vaših pričakovanj.</a:t>
            </a:r>
          </a:p>
          <a:p>
            <a:pPr lvl="1">
              <a:lnSpc>
                <a:spcPct val="150000"/>
              </a:lnSpc>
            </a:pP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To je vse, kar sem hotel povedati, zato lahko končam.</a:t>
            </a:r>
          </a:p>
          <a:p>
            <a:pPr lvl="1">
              <a:lnSpc>
                <a:spcPct val="150000"/>
              </a:lnSpc>
            </a:pP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Torej, samo toliko.</a:t>
            </a:r>
          </a:p>
          <a:p>
            <a:pPr lvl="1">
              <a:lnSpc>
                <a:spcPct val="150000"/>
              </a:lnSpc>
            </a:pPr>
            <a:r>
              <a:rPr lang="sl-SI" sz="2400" i="1" dirty="0" smtClean="0">
                <a:latin typeface="Times New Roman" pitchFamily="18" charset="0"/>
                <a:cs typeface="Times New Roman" pitchFamily="18" charset="0"/>
              </a:rPr>
              <a:t>Torej, to je to.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lika 6" descr="impact-of-technology-on-education-22-638.jpg"/>
          <p:cNvPicPr>
            <a:picLocks noChangeAspect="1"/>
          </p:cNvPicPr>
          <p:nvPr/>
        </p:nvPicPr>
        <p:blipFill>
          <a:blip r:embed="rId2" cstate="print"/>
          <a:srcRect l="55925" t="62626"/>
          <a:stretch>
            <a:fillRect/>
          </a:stretch>
        </p:blipFill>
        <p:spPr>
          <a:xfrm>
            <a:off x="5364088" y="3789040"/>
            <a:ext cx="2678435" cy="1705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pic>
        <p:nvPicPr>
          <p:cNvPr id="4" name="Ograda vsebine 3" descr="zaključek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692696"/>
            <a:ext cx="2323810" cy="2780953"/>
          </a:xfrm>
        </p:spPr>
      </p:pic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467544" y="3068960"/>
            <a:ext cx="8219256" cy="3057203"/>
          </a:xfrm>
        </p:spPr>
        <p:txBody>
          <a:bodyPr>
            <a:normAutofit/>
          </a:bodyPr>
          <a:lstStyle/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  <a:p>
            <a:pPr algn="ctr">
              <a:buNone/>
            </a:pPr>
            <a:r>
              <a:rPr lang="sl-SI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Povej mi in bom pozabil. Pokaži mi in si bom zapomnil. Zbudi mi zanimanje in bom razumel.</a:t>
            </a:r>
          </a:p>
          <a:p>
            <a:pPr algn="r">
              <a:buNone/>
            </a:pPr>
            <a:r>
              <a:rPr lang="sl-SI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l-SI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l-SI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itajski pregovor)</a:t>
            </a:r>
            <a:endParaRPr lang="sl-SI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Ograda vsebin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>
              <a:latin typeface="Times New Roman" pitchFamily="18" charset="0"/>
              <a:cs typeface="Times New Roman" pitchFamily="18" charset="0"/>
            </a:endParaRPr>
          </a:p>
          <a:p>
            <a:endParaRPr lang="sl-SI" dirty="0" smtClean="0">
              <a:latin typeface="Times New Roman" pitchFamily="18" charset="0"/>
              <a:cs typeface="Times New Roman" pitchFamily="18" charset="0"/>
            </a:endParaRPr>
          </a:p>
          <a:p>
            <a:endParaRPr lang="sl-SI" dirty="0" smtClean="0">
              <a:latin typeface="Times New Roman" pitchFamily="18" charset="0"/>
              <a:cs typeface="Times New Roman" pitchFamily="18" charset="0"/>
            </a:endParaRPr>
          </a:p>
          <a:p>
            <a:endParaRPr lang="sl-SI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l-SI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l-SI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Povprečen učitelj pove. Dober učitelj pojasni. Odličen učitelj prikaže. Velik učitelj navdihuje.</a:t>
            </a:r>
            <a:r>
              <a:rPr lang="sl-SI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		(</a:t>
            </a:r>
            <a:r>
              <a:rPr lang="sl-SI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William Arthur Ward)</a:t>
            </a:r>
          </a:p>
          <a:p>
            <a:endParaRPr lang="sl-SI" dirty="0"/>
          </a:p>
        </p:txBody>
      </p:sp>
      <p:pic>
        <p:nvPicPr>
          <p:cNvPr id="11" name="Ograda vsebine 3" descr="the-ten-roles-of-modern-day-teacher.png"/>
          <p:cNvPicPr>
            <a:picLocks noChangeAspect="1"/>
          </p:cNvPicPr>
          <p:nvPr/>
        </p:nvPicPr>
        <p:blipFill>
          <a:blip r:embed="rId2" cstate="print"/>
          <a:srcRect r="3033" b="2291"/>
          <a:stretch>
            <a:fillRect/>
          </a:stretch>
        </p:blipFill>
        <p:spPr>
          <a:xfrm>
            <a:off x="1691680" y="404664"/>
            <a:ext cx="6120680" cy="34739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6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7030A0"/>
                </a:solidFill>
              </a:rPr>
              <a:t>TREMA?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" name="Ograda vsebine 3" descr="stock-vector-vector-cartoon-of-business-executive-giving-speech-before-audience-148142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786"/>
          <a:stretch>
            <a:fillRect/>
          </a:stretch>
        </p:blipFill>
        <p:spPr>
          <a:xfrm>
            <a:off x="2267744" y="1556792"/>
            <a:ext cx="4752528" cy="42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7030A0"/>
                </a:solidFill>
              </a:rPr>
              <a:t>KRETNJE IN DRŽA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" name="Ograda vsebine 3" descr="stock-vector-person-wash-hands-with-speech-bubble-104070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00" t="6398" r="5501" b="9360"/>
          <a:stretch>
            <a:fillRect/>
          </a:stretch>
        </p:blipFill>
        <p:spPr>
          <a:xfrm>
            <a:off x="1331640" y="2276872"/>
            <a:ext cx="2676181" cy="2579353"/>
          </a:xfrm>
          <a:prstGeom prst="rect">
            <a:avLst/>
          </a:prstGeom>
        </p:spPr>
      </p:pic>
      <p:pic>
        <p:nvPicPr>
          <p:cNvPr id="1026" name="BLOGGER_PHOTO_ID_5508216583443983458" descr="http://4.bp.blogspot.com/_3_wLjLrpYJM/THEdzIIYLGI/AAAAAAAABU0/10hKjyRWFcQ/s400/speech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22980"/>
            <a:ext cx="2196634" cy="19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2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7030A0"/>
                </a:solidFill>
              </a:rPr>
              <a:t>GLAS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1484784"/>
            <a:ext cx="8640960" cy="4713387"/>
          </a:xfrm>
        </p:spPr>
        <p:txBody>
          <a:bodyPr/>
          <a:lstStyle/>
          <a:p>
            <a:pPr marL="3657600" lvl="8" indent="0">
              <a:buNone/>
            </a:pPr>
            <a:endParaRPr lang="sl-SI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0" lvl="8" indent="0">
              <a:buNone/>
            </a:pPr>
            <a:endParaRPr lang="sl-SI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8">
              <a:buFont typeface="Wingdings" pitchFamily="2" charset="2"/>
              <a:buChar char="§"/>
            </a:pP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  razločnost</a:t>
            </a:r>
          </a:p>
          <a:p>
            <a:pPr lvl="8">
              <a:buFont typeface="Wingdings" pitchFamily="2" charset="2"/>
              <a:buChar char="§"/>
            </a:pP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  intonacija</a:t>
            </a:r>
          </a:p>
          <a:p>
            <a:pPr lvl="8">
              <a:buFont typeface="Wingdings" pitchFamily="2" charset="2"/>
              <a:buChar char="§"/>
            </a:pP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  hitrost</a:t>
            </a:r>
          </a:p>
          <a:p>
            <a:pPr lvl="8">
              <a:buFont typeface="Wingdings" pitchFamily="2" charset="2"/>
              <a:buChar char="§"/>
            </a:pP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  moč</a:t>
            </a:r>
          </a:p>
          <a:p>
            <a:pPr lvl="8">
              <a:buFont typeface="Wingdings" pitchFamily="2" charset="2"/>
              <a:buChar char="§"/>
            </a:pP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  poudarki</a:t>
            </a:r>
          </a:p>
          <a:p>
            <a:pPr>
              <a:buFontTx/>
              <a:buChar char="-"/>
            </a:pPr>
            <a:endParaRPr lang="sl-SI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86790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290266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MAŠILA </a:t>
            </a:r>
            <a:br>
              <a:rPr lang="sl-SI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OPRAVIČILA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1447619" cy="8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467544" y="2456795"/>
            <a:ext cx="82089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sl-SI" sz="2800" i="1" dirty="0">
                <a:latin typeface="Times New Roman" pitchFamily="18" charset="0"/>
                <a:cs typeface="Times New Roman" pitchFamily="18" charset="0"/>
              </a:rPr>
              <a:t>Oprostite, nisem dober govornik.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sl-SI" sz="2800" i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sl-SI" sz="2800" i="1" dirty="0">
                <a:latin typeface="Times New Roman" pitchFamily="18" charset="0"/>
                <a:cs typeface="Times New Roman" pitchFamily="18" charset="0"/>
              </a:rPr>
              <a:t>opravičujem, ker bom kratek. </a:t>
            </a:r>
            <a:endParaRPr lang="sl-SI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sl-SI" sz="2800" i="1" dirty="0" smtClean="0">
                <a:latin typeface="Times New Roman" pitchFamily="18" charset="0"/>
                <a:cs typeface="Times New Roman" pitchFamily="18" charset="0"/>
              </a:rPr>
              <a:t>Dovolite, da preidem k naslednji točki.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sl-SI" sz="2800" i="1" dirty="0" smtClean="0">
                <a:latin typeface="Times New Roman" pitchFamily="18" charset="0"/>
                <a:cs typeface="Times New Roman" pitchFamily="18" charset="0"/>
              </a:rPr>
              <a:t>Kot sem že povedal, bi še enkrat poudaril …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sl-SI" sz="2800" i="1" dirty="0">
                <a:latin typeface="Times New Roman" pitchFamily="18" charset="0"/>
                <a:cs typeface="Times New Roman" pitchFamily="18" charset="0"/>
              </a:rPr>
              <a:t>To je vse, kar sem hotel povedati, zato lahko končam.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PRIPOMOČKI</a:t>
            </a:r>
            <a:endParaRPr lang="sl-SI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grada vsebine 3" descr="6a00d8341c500653ef0162fd7f5b44970d-800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616624" cy="3869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PowerPoint </a:t>
            </a:r>
            <a:r>
              <a:rPr lang="sl-SI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predstavitve</a:t>
            </a:r>
            <a:endParaRPr lang="sl-SI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z="3000" dirty="0" smtClean="0">
                <a:latin typeface="Times New Roman" pitchFamily="18" charset="0"/>
                <a:cs typeface="Times New Roman" pitchFamily="18" charset="0"/>
              </a:rPr>
              <a:t>Ključne informacije (pet točk) </a:t>
            </a:r>
          </a:p>
          <a:p>
            <a:endParaRPr lang="sl-SI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l-SI" sz="3000" dirty="0" smtClean="0">
                <a:latin typeface="Times New Roman" pitchFamily="18" charset="0"/>
                <a:cs typeface="Times New Roman" pitchFamily="18" charset="0"/>
              </a:rPr>
              <a:t>Ponazoritev (prikaz slik, grafov …) 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l-SI" sz="3000" dirty="0" smtClean="0">
                <a:latin typeface="Times New Roman" pitchFamily="18" charset="0"/>
                <a:cs typeface="Times New Roman" pitchFamily="18" charset="0"/>
              </a:rPr>
              <a:t>Upoštevanje pravopisa</a:t>
            </a:r>
          </a:p>
          <a:p>
            <a:endParaRPr lang="sl-SI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l-SI" sz="3000" dirty="0" smtClean="0">
                <a:latin typeface="Times New Roman" pitchFamily="18" charset="0"/>
                <a:cs typeface="Times New Roman" pitchFamily="18" charset="0"/>
              </a:rPr>
              <a:t>Razločnost pisave, izbira barve, ozadja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l-SI" sz="3000" dirty="0" smtClean="0">
                <a:latin typeface="Times New Roman" pitchFamily="18" charset="0"/>
                <a:cs typeface="Times New Roman" pitchFamily="18" charset="0"/>
              </a:rPr>
              <a:t>Zaključek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l-SI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l-SI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PRIPRAVA</a:t>
            </a:r>
            <a:endParaRPr lang="sl-SI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Ciljna skupina</a:t>
            </a:r>
          </a:p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Učne oblike/metode</a:t>
            </a:r>
          </a:p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Vsebina</a:t>
            </a:r>
          </a:p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Izvedba</a:t>
            </a:r>
          </a:p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Vrednotenje</a:t>
            </a:r>
          </a:p>
          <a:p>
            <a:endParaRPr lang="sl-SI" dirty="0"/>
          </a:p>
        </p:txBody>
      </p:sp>
      <p:pic>
        <p:nvPicPr>
          <p:cNvPr id="4" name="Slika 3" descr="Priprava na govor.jpg"/>
          <p:cNvPicPr>
            <a:picLocks noChangeAspect="1"/>
          </p:cNvPicPr>
          <p:nvPr/>
        </p:nvPicPr>
        <p:blipFill>
          <a:blip r:embed="rId2" cstate="print"/>
          <a:srcRect r="1562" b="8333"/>
          <a:stretch>
            <a:fillRect/>
          </a:stretch>
        </p:blipFill>
        <p:spPr>
          <a:xfrm>
            <a:off x="3923928" y="1816249"/>
            <a:ext cx="4680520" cy="32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283</Words>
  <Application>Microsoft Office PowerPoint</Application>
  <PresentationFormat>Diaprojekcija na zaslonu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Officeova tema</vt:lpstr>
      <vt:lpstr>UČINKOVITO  POSREDOVANJE ZNANJA </vt:lpstr>
      <vt:lpstr>PowerPointova predstavitev</vt:lpstr>
      <vt:lpstr>TREMA?</vt:lpstr>
      <vt:lpstr>KRETNJE IN DRŽA</vt:lpstr>
      <vt:lpstr>GLAS</vt:lpstr>
      <vt:lpstr>MAŠILA  IN OPRAVIČILA</vt:lpstr>
      <vt:lpstr>PRIPOMOČKI</vt:lpstr>
      <vt:lpstr>PowerPoint predstavitve</vt:lpstr>
      <vt:lpstr>PRIPRAVA</vt:lpstr>
      <vt:lpstr>UČNE OBLIKE</vt:lpstr>
      <vt:lpstr>UČNE METODE</vt:lpstr>
      <vt:lpstr>PowerPointova predstavitev</vt:lpstr>
      <vt:lpstr>VSEBINA</vt:lpstr>
      <vt:lpstr>SLOG UBESEDENJA</vt:lpstr>
      <vt:lpstr>POSLUŠANJE</vt:lpstr>
      <vt:lpstr>Poslušalci niso skupina oseb z enakim razmišljanjem.</vt:lpstr>
      <vt:lpstr>ZASTAVLJANJE VPRAŠANJ</vt:lpstr>
      <vt:lpstr>SKLEP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POUČEVANJE KOT VEŠČINA</dc:title>
  <dc:creator>Hedvika</dc:creator>
  <cp:lastModifiedBy>Hedvika</cp:lastModifiedBy>
  <cp:revision>104</cp:revision>
  <cp:lastPrinted>2018-12-12T10:18:12Z</cp:lastPrinted>
  <dcterms:created xsi:type="dcterms:W3CDTF">2016-05-23T20:31:07Z</dcterms:created>
  <dcterms:modified xsi:type="dcterms:W3CDTF">2018-12-13T08:04:18Z</dcterms:modified>
</cp:coreProperties>
</file>