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12"/>
  </p:notesMasterIdLst>
  <p:sldIdLst>
    <p:sldId id="310" r:id="rId2"/>
    <p:sldId id="256" r:id="rId3"/>
    <p:sldId id="316" r:id="rId4"/>
    <p:sldId id="276" r:id="rId5"/>
    <p:sldId id="275" r:id="rId6"/>
    <p:sldId id="257" r:id="rId7"/>
    <p:sldId id="259" r:id="rId8"/>
    <p:sldId id="265" r:id="rId9"/>
    <p:sldId id="277" r:id="rId10"/>
    <p:sldId id="31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55" d="100"/>
          <a:sy n="55" d="100"/>
        </p:scale>
        <p:origin x="108" y="11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92EFE-E8EB-4454-9910-4F75125C87DD}" type="datetimeFigureOut">
              <a:rPr lang="sl-SI" smtClean="0"/>
              <a:t>18. 04. 2017</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D0968-909B-457A-BEFC-A1C8493F0B72}" type="slidenum">
              <a:rPr lang="sl-SI" smtClean="0"/>
              <a:t>‹#›</a:t>
            </a:fld>
            <a:endParaRPr lang="sl-SI"/>
          </a:p>
        </p:txBody>
      </p:sp>
    </p:spTree>
    <p:extLst>
      <p:ext uri="{BB962C8B-B14F-4D97-AF65-F5344CB8AC3E}">
        <p14:creationId xmlns:p14="http://schemas.microsoft.com/office/powerpoint/2010/main" val="2615064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pic>
        <p:nvPicPr>
          <p:cNvPr id="7" name="Slik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2894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93332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36843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8" name="Slik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63971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pic>
        <p:nvPicPr>
          <p:cNvPr id="8" name="Slik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Tree>
    <p:extLst>
      <p:ext uri="{BB962C8B-B14F-4D97-AF65-F5344CB8AC3E}">
        <p14:creationId xmlns:p14="http://schemas.microsoft.com/office/powerpoint/2010/main" val="366898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9" name="Slik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23290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pic>
        <p:nvPicPr>
          <p:cNvPr id="11" name="Slik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7513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7" name="Slik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p:cNvSpPr>
            <a:spLocks noGrp="1"/>
          </p:cNvSpPr>
          <p:nvPr>
            <p:ph type="title"/>
          </p:nvPr>
        </p:nvSpPr>
        <p:spPr/>
        <p:txBody>
          <a:bodyPr/>
          <a:lstStyle/>
          <a:p>
            <a:r>
              <a:rPr lang="sl-SI"/>
              <a:t>Uredite slog naslova matrice</a:t>
            </a:r>
          </a:p>
        </p:txBody>
      </p:sp>
    </p:spTree>
    <p:extLst>
      <p:ext uri="{BB962C8B-B14F-4D97-AF65-F5344CB8AC3E}">
        <p14:creationId xmlns:p14="http://schemas.microsoft.com/office/powerpoint/2010/main" val="34029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6" name="Slik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920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pic>
        <p:nvPicPr>
          <p:cNvPr id="9" name="Slik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Tree>
    <p:extLst>
      <p:ext uri="{BB962C8B-B14F-4D97-AF65-F5344CB8AC3E}">
        <p14:creationId xmlns:p14="http://schemas.microsoft.com/office/powerpoint/2010/main" val="411930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9" name="Slik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Tree>
    <p:extLst>
      <p:ext uri="{BB962C8B-B14F-4D97-AF65-F5344CB8AC3E}">
        <p14:creationId xmlns:p14="http://schemas.microsoft.com/office/powerpoint/2010/main" val="281440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80C4E-50C3-4FC7-8D88-9066438ECBF7}" type="datetimeFigureOut">
              <a:rPr lang="sl-SI" smtClean="0"/>
              <a:t>18. 04. 2017</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5E3F2-8A5C-46D5-B8E9-24BDDE7AD04B}" type="slidenum">
              <a:rPr lang="sl-SI" smtClean="0"/>
              <a:t>‹#›</a:t>
            </a:fld>
            <a:endParaRPr lang="sl-SI"/>
          </a:p>
        </p:txBody>
      </p:sp>
    </p:spTree>
    <p:extLst>
      <p:ext uri="{BB962C8B-B14F-4D97-AF65-F5344CB8AC3E}">
        <p14:creationId xmlns:p14="http://schemas.microsoft.com/office/powerpoint/2010/main" val="356794261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natasa.lilek@czs.s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47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grada vsebine 2"/>
          <p:cNvSpPr>
            <a:spLocks noGrp="1"/>
          </p:cNvSpPr>
          <p:nvPr>
            <p:ph idx="1"/>
          </p:nvPr>
        </p:nvSpPr>
        <p:spPr>
          <a:xfrm>
            <a:off x="1648680" y="947860"/>
            <a:ext cx="8229600" cy="3878263"/>
          </a:xfrm>
        </p:spPr>
        <p:txBody>
          <a:bodyPr>
            <a:normAutofit/>
          </a:bodyPr>
          <a:lstStyle/>
          <a:p>
            <a:pPr algn="ctr">
              <a:buFontTx/>
              <a:buNone/>
            </a:pPr>
            <a:r>
              <a:rPr lang="sl-SI" altLang="sl-SI" dirty="0"/>
              <a:t>Hvala za pozornost!</a:t>
            </a:r>
          </a:p>
          <a:p>
            <a:pPr algn="ctr">
              <a:buFontTx/>
              <a:buNone/>
            </a:pPr>
            <a:endParaRPr lang="sl-SI" altLang="sl-SI" dirty="0"/>
          </a:p>
          <a:p>
            <a:pPr algn="ctr">
              <a:buFontTx/>
              <a:buNone/>
            </a:pPr>
            <a:endParaRPr lang="sl-SI" altLang="sl-SI" dirty="0"/>
          </a:p>
          <a:p>
            <a:pPr algn="ctr">
              <a:buFontTx/>
              <a:buNone/>
            </a:pPr>
            <a:r>
              <a:rPr lang="sl-SI" altLang="sl-SI" b="1" dirty="0"/>
              <a:t>Želim vam uspešno tekmovanje.</a:t>
            </a:r>
          </a:p>
          <a:p>
            <a:pPr algn="ctr">
              <a:buFontTx/>
              <a:buNone/>
            </a:pPr>
            <a:endParaRPr lang="sl-SI" altLang="sl-SI" dirty="0"/>
          </a:p>
          <a:p>
            <a:pPr algn="ctr">
              <a:buFontTx/>
              <a:buNone/>
            </a:pPr>
            <a:endParaRPr lang="sl-SI" altLang="sl-SI" sz="2400" dirty="0">
              <a:hlinkClick r:id="" action="ppaction://noaction"/>
            </a:endParaRPr>
          </a:p>
          <a:p>
            <a:pPr algn="ctr">
              <a:buFontTx/>
              <a:buNone/>
            </a:pPr>
            <a:r>
              <a:rPr lang="sl-SI" altLang="sl-SI" sz="2400" dirty="0">
                <a:hlinkClick r:id="rId2"/>
              </a:rPr>
              <a:t>m</a:t>
            </a:r>
            <a:r>
              <a:rPr lang="sl-SI" altLang="sl-SI" sz="2400" dirty="0">
                <a:hlinkClick r:id="" action="ppaction://noaction"/>
              </a:rPr>
              <a:t>atej.mandelj@czs.si</a:t>
            </a:r>
            <a:r>
              <a:rPr lang="sl-SI" altLang="sl-SI" sz="2400" dirty="0"/>
              <a:t> </a:t>
            </a:r>
          </a:p>
        </p:txBody>
      </p:sp>
    </p:spTree>
    <p:extLst>
      <p:ext uri="{BB962C8B-B14F-4D97-AF65-F5344CB8AC3E}">
        <p14:creationId xmlns:p14="http://schemas.microsoft.com/office/powerpoint/2010/main" val="426075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62743" y="791309"/>
            <a:ext cx="10515600" cy="2107694"/>
          </a:xfrm>
        </p:spPr>
        <p:txBody>
          <a:bodyPr>
            <a:normAutofit fontScale="90000"/>
          </a:bodyPr>
          <a:lstStyle/>
          <a:p>
            <a:pPr algn="ctr"/>
            <a:r>
              <a:rPr lang="sl-SI" sz="6600" b="1" i="1" dirty="0"/>
              <a:t>Sheme višje kakovosti na področju medu</a:t>
            </a:r>
            <a:br>
              <a:rPr lang="sl-SI" sz="6600" b="1" i="1" dirty="0"/>
            </a:br>
            <a:r>
              <a:rPr lang="sl-SI" sz="6600" b="1" i="1" dirty="0"/>
              <a:t>(zaščitene na ravni EU)</a:t>
            </a:r>
            <a:endParaRPr lang="sl-SI" sz="6600" b="1" dirty="0">
              <a:solidFill>
                <a:srgbClr val="FF0000"/>
              </a:solidFill>
            </a:endParaRPr>
          </a:p>
        </p:txBody>
      </p:sp>
      <p:pic>
        <p:nvPicPr>
          <p:cNvPr id="4" name="Slika 3" descr="http://olive.si/slike/ZOP%20sl.jpg"/>
          <p:cNvPicPr/>
          <p:nvPr/>
        </p:nvPicPr>
        <p:blipFill>
          <a:blip r:embed="rId2" cstate="print"/>
          <a:srcRect/>
          <a:stretch>
            <a:fillRect/>
          </a:stretch>
        </p:blipFill>
        <p:spPr bwMode="auto">
          <a:xfrm>
            <a:off x="2620325" y="3140968"/>
            <a:ext cx="2376264" cy="2376264"/>
          </a:xfrm>
          <a:prstGeom prst="rect">
            <a:avLst/>
          </a:prstGeom>
          <a:ln>
            <a:noFill/>
          </a:ln>
          <a:effectLst>
            <a:outerShdw blurRad="292100" dist="139700" dir="2700000" algn="tl" rotWithShape="0">
              <a:srgbClr val="333333">
                <a:alpha val="65000"/>
              </a:srgbClr>
            </a:outerShdw>
          </a:effectLst>
        </p:spPr>
      </p:pic>
      <p:pic>
        <p:nvPicPr>
          <p:cNvPr id="5" name="Slika 4" descr="http://eur-lex.europa.eu/resource.html?uri=uriserv:OJ.L_.2014.179.01.0017.01.SLV.xhtml.L_2014179SL.01002203.tif.jpg"/>
          <p:cNvPicPr/>
          <p:nvPr/>
        </p:nvPicPr>
        <p:blipFill>
          <a:blip r:embed="rId3" cstate="print"/>
          <a:srcRect/>
          <a:stretch>
            <a:fillRect/>
          </a:stretch>
        </p:blipFill>
        <p:spPr bwMode="auto">
          <a:xfrm>
            <a:off x="6880593" y="3212976"/>
            <a:ext cx="2483768" cy="2304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196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4"/>
          <p:cNvSpPr>
            <a:spLocks noGrp="1"/>
          </p:cNvSpPr>
          <p:nvPr>
            <p:ph type="title"/>
          </p:nvPr>
        </p:nvSpPr>
        <p:spPr>
          <a:xfrm>
            <a:off x="838200" y="0"/>
            <a:ext cx="10515600" cy="1325563"/>
          </a:xfrm>
        </p:spPr>
        <p:txBody>
          <a:bodyPr/>
          <a:lstStyle/>
          <a:p>
            <a:pPr algn="ctr"/>
            <a:r>
              <a:rPr lang="sl-SI" dirty="0"/>
              <a:t>SHEME KAKOVOSTI MEDU</a:t>
            </a:r>
          </a:p>
        </p:txBody>
      </p:sp>
      <p:sp>
        <p:nvSpPr>
          <p:cNvPr id="5" name="Označba mesta vsebine 5"/>
          <p:cNvSpPr>
            <a:spLocks noGrp="1"/>
          </p:cNvSpPr>
          <p:nvPr>
            <p:ph idx="1"/>
          </p:nvPr>
        </p:nvSpPr>
        <p:spPr>
          <a:xfrm>
            <a:off x="348512" y="1236052"/>
            <a:ext cx="7019442" cy="4813055"/>
          </a:xfrm>
        </p:spPr>
        <p:txBody>
          <a:bodyPr>
            <a:normAutofit fontScale="70000" lnSpcReduction="20000"/>
          </a:bodyPr>
          <a:lstStyle/>
          <a:p>
            <a:r>
              <a:rPr lang="sl-SI" dirty="0"/>
              <a:t>PREVERJENA KAKOVOST</a:t>
            </a:r>
          </a:p>
          <a:p>
            <a:r>
              <a:rPr lang="sl-SI" dirty="0"/>
              <a:t>Shema kakovosti pomeni opredelitev posebnih meril in zahtev glede značilnosti, postopkov pridelave ali predelave kmetijskih pridelkov ali živil. Kmetijski pridelki in izdelki označeni z oznako ene izmed shem kakovosti kažejo na posebnost ali višjo kakovost proizvoda. </a:t>
            </a:r>
          </a:p>
          <a:p>
            <a:r>
              <a:rPr lang="sl-SI" dirty="0"/>
              <a:t>EVROPSKO PRIZNANA KAKOVOST MEDU</a:t>
            </a:r>
          </a:p>
          <a:p>
            <a:r>
              <a:rPr lang="sl-SI" dirty="0"/>
              <a:t>Poznamo nacionalne in evropske zaščite s pripadajočimi simboli kakovosti. V Sloveniji na področju medu poznamo tri zaščite geografskega poimenovanja medu priznane na evropskem nivoju in sicer Slovenski med z zaščiteno geografsko označbo, Kočevski gozdni med in Kraški med, ki nosita zaščito geografskega porekla.</a:t>
            </a:r>
          </a:p>
          <a:p>
            <a:r>
              <a:rPr lang="sl-SI" dirty="0"/>
              <a:t>SLEDLJIVOST IN ZNANO POREKLO</a:t>
            </a:r>
          </a:p>
          <a:p>
            <a:r>
              <a:rPr lang="sl-SI" dirty="0"/>
              <a:t>Med, ki vključuje enega izmed simbolov zaščitenega geografskega poimenovanja nam zagotavlja znano poreklo in sledljivost. Del nalepke oz. prelepke je tudi serijska številka, ki nam pove kateri čebelar je med pridelal in polnil.</a:t>
            </a:r>
          </a:p>
          <a:p>
            <a:pPr marL="0" indent="0">
              <a:buNone/>
            </a:pPr>
            <a:endParaRPr lang="sl-SI" dirty="0"/>
          </a:p>
        </p:txBody>
      </p:sp>
      <p:sp>
        <p:nvSpPr>
          <p:cNvPr id="9" name="PoljeZBesedilom 8"/>
          <p:cNvSpPr txBox="1"/>
          <p:nvPr/>
        </p:nvSpPr>
        <p:spPr>
          <a:xfrm>
            <a:off x="7367954" y="1226533"/>
            <a:ext cx="3552092" cy="4832092"/>
          </a:xfrm>
          <a:prstGeom prst="rect">
            <a:avLst/>
          </a:prstGeom>
          <a:noFill/>
        </p:spPr>
        <p:txBody>
          <a:bodyPr wrap="square">
            <a:spAutoFit/>
          </a:bodyPr>
          <a:lstStyle/>
          <a:p>
            <a:pPr>
              <a:defRPr/>
            </a:pPr>
            <a:endParaRPr lang="sl-SI" sz="1400" dirty="0">
              <a:latin typeface="Arial" charset="0"/>
            </a:endParaRPr>
          </a:p>
          <a:p>
            <a:pPr algn="ctr">
              <a:defRPr/>
            </a:pPr>
            <a:r>
              <a:rPr lang="sl-SI" sz="1400" b="1" dirty="0">
                <a:latin typeface="Arial" charset="0"/>
              </a:rPr>
              <a:t>Sheme kakovosti so lahko: EVROPSKE in NACIONALNE</a:t>
            </a:r>
          </a:p>
          <a:p>
            <a:pPr>
              <a:defRPr/>
            </a:pPr>
            <a:endParaRPr lang="sl-SI" sz="1400" dirty="0">
              <a:latin typeface="Arial" charset="0"/>
            </a:endParaRPr>
          </a:p>
          <a:p>
            <a:pPr>
              <a:defRPr/>
            </a:pPr>
            <a:r>
              <a:rPr lang="sl-SI" sz="1400" dirty="0">
                <a:latin typeface="Arial" charset="0"/>
              </a:rPr>
              <a:t>Obstoječe sheme kakovosti v RS so:</a:t>
            </a:r>
          </a:p>
          <a:p>
            <a:pPr>
              <a:defRPr/>
            </a:pPr>
            <a:endParaRPr lang="sl-SI" sz="1400" dirty="0">
              <a:latin typeface="Arial" charset="0"/>
            </a:endParaRPr>
          </a:p>
          <a:p>
            <a:pPr marL="342900" indent="-342900">
              <a:buFont typeface="Arial" pitchFamily="34" charset="0"/>
              <a:buChar char="•"/>
              <a:defRPr/>
            </a:pPr>
            <a:r>
              <a:rPr lang="sl-SI" sz="1400" u="sng" dirty="0">
                <a:latin typeface="Arial" charset="0"/>
              </a:rPr>
              <a:t>Zaščitena označba porekla (ZOP) – EU shema</a:t>
            </a:r>
          </a:p>
          <a:p>
            <a:pPr marL="342900" indent="-342900">
              <a:buFont typeface="Arial" pitchFamily="34" charset="0"/>
              <a:buChar char="•"/>
              <a:defRPr/>
            </a:pPr>
            <a:r>
              <a:rPr lang="sl-SI" sz="1400" u="sng" dirty="0">
                <a:latin typeface="Arial" charset="0"/>
              </a:rPr>
              <a:t>Zaščitena geografska označba (ZGO) – EU shema</a:t>
            </a:r>
          </a:p>
          <a:p>
            <a:pPr marL="342900" indent="-342900">
              <a:buFont typeface="Arial" pitchFamily="34" charset="0"/>
              <a:buChar char="•"/>
              <a:defRPr/>
            </a:pPr>
            <a:r>
              <a:rPr lang="sl-SI" sz="1400" dirty="0">
                <a:latin typeface="Arial" charset="0"/>
              </a:rPr>
              <a:t>Zajamčena tradicionalna posebnost (ZTP)- EU shema</a:t>
            </a:r>
          </a:p>
          <a:p>
            <a:pPr marL="342900" indent="-342900">
              <a:buFont typeface="Arial" pitchFamily="34" charset="0"/>
              <a:buChar char="•"/>
              <a:defRPr/>
            </a:pPr>
            <a:r>
              <a:rPr lang="sl-SI" sz="1400" u="sng" dirty="0">
                <a:latin typeface="Arial" charset="0"/>
              </a:rPr>
              <a:t>Višja kakovost (VK)- Nacionalna shema</a:t>
            </a:r>
          </a:p>
          <a:p>
            <a:pPr marL="342900" indent="-342900">
              <a:buFont typeface="Arial" pitchFamily="34" charset="0"/>
              <a:buChar char="•"/>
              <a:defRPr/>
            </a:pPr>
            <a:r>
              <a:rPr lang="sl-SI" sz="1400" u="sng" dirty="0">
                <a:latin typeface="Arial" charset="0"/>
              </a:rPr>
              <a:t>Ekološka pridelava (EKO) – EU shema</a:t>
            </a:r>
          </a:p>
          <a:p>
            <a:pPr marL="342900" indent="-342900">
              <a:buFont typeface="Arial" pitchFamily="34" charset="0"/>
              <a:buChar char="•"/>
              <a:defRPr/>
            </a:pPr>
            <a:r>
              <a:rPr lang="sl-SI" sz="1400" dirty="0">
                <a:latin typeface="Arial" charset="0"/>
              </a:rPr>
              <a:t>Integrirana pridelava (IP) – Nacionalna shema</a:t>
            </a:r>
          </a:p>
          <a:p>
            <a:pPr marL="342900" indent="-342900">
              <a:buFont typeface="Arial" pitchFamily="34" charset="0"/>
              <a:buChar char="•"/>
              <a:defRPr/>
            </a:pPr>
            <a:r>
              <a:rPr lang="sl-SI" sz="1400" dirty="0">
                <a:latin typeface="Arial" charset="0"/>
              </a:rPr>
              <a:t>Dobrote z naših kmetij- Nacionalna shema</a:t>
            </a:r>
          </a:p>
          <a:p>
            <a:pPr marL="342900" indent="-342900">
              <a:buFont typeface="Arial" pitchFamily="34" charset="0"/>
              <a:buChar char="•"/>
              <a:defRPr/>
            </a:pPr>
            <a:r>
              <a:rPr lang="sl-SI" sz="1400" dirty="0">
                <a:latin typeface="Arial" charset="0"/>
              </a:rPr>
              <a:t>Izbrana kakovost- Nacionalna shema</a:t>
            </a:r>
          </a:p>
          <a:p>
            <a:pPr>
              <a:defRPr/>
            </a:pPr>
            <a:endParaRPr lang="sl-SI" sz="1400" dirty="0">
              <a:latin typeface="Arial" charset="0"/>
            </a:endParaRPr>
          </a:p>
        </p:txBody>
      </p:sp>
      <p:pic>
        <p:nvPicPr>
          <p:cNvPr id="10" name="Slika 9" descr="http://olive.si/slike/ZOP%20sl.jpg"/>
          <p:cNvPicPr/>
          <p:nvPr/>
        </p:nvPicPr>
        <p:blipFill>
          <a:blip r:embed="rId2"/>
          <a:srcRect/>
          <a:stretch>
            <a:fillRect/>
          </a:stretch>
        </p:blipFill>
        <p:spPr bwMode="auto">
          <a:xfrm>
            <a:off x="11116375" y="2602583"/>
            <a:ext cx="474849" cy="483963"/>
          </a:xfrm>
          <a:prstGeom prst="rect">
            <a:avLst/>
          </a:prstGeom>
          <a:ln>
            <a:noFill/>
          </a:ln>
          <a:effectLst>
            <a:outerShdw blurRad="292100" dist="139700" dir="2700000" algn="tl" rotWithShape="0">
              <a:srgbClr val="333333">
                <a:alpha val="65000"/>
              </a:srgbClr>
            </a:outerShdw>
          </a:effectLst>
        </p:spPr>
      </p:pic>
      <p:pic>
        <p:nvPicPr>
          <p:cNvPr id="11" name="Slika 10" descr="http://eur-lex.europa.eu/resource.html?uri=uriserv:OJ.L_.2014.179.01.0017.01.SLV.xhtml.L_2014179SL.01002203.tif.jpg"/>
          <p:cNvPicPr/>
          <p:nvPr/>
        </p:nvPicPr>
        <p:blipFill>
          <a:blip r:embed="rId3"/>
          <a:srcRect/>
          <a:stretch>
            <a:fillRect/>
          </a:stretch>
        </p:blipFill>
        <p:spPr bwMode="auto">
          <a:xfrm>
            <a:off x="11116375" y="3243709"/>
            <a:ext cx="515002" cy="527607"/>
          </a:xfrm>
          <a:prstGeom prst="rect">
            <a:avLst/>
          </a:prstGeom>
          <a:ln>
            <a:noFill/>
          </a:ln>
          <a:effectLst>
            <a:outerShdw blurRad="292100" dist="139700" dir="2700000" algn="tl" rotWithShape="0">
              <a:srgbClr val="333333">
                <a:alpha val="65000"/>
              </a:srgbClr>
            </a:outerShdw>
          </a:effectLst>
        </p:spPr>
      </p:pic>
      <p:pic>
        <p:nvPicPr>
          <p:cNvPr id="12" name="Slika 11" descr="http://www.kon-cert.si/slike/Logotipi/EU_organic_logo.jpg"/>
          <p:cNvPicPr/>
          <p:nvPr/>
        </p:nvPicPr>
        <p:blipFill>
          <a:blip r:embed="rId4"/>
          <a:srcRect/>
          <a:stretch>
            <a:fillRect/>
          </a:stretch>
        </p:blipFill>
        <p:spPr bwMode="auto">
          <a:xfrm>
            <a:off x="11187813" y="4395613"/>
            <a:ext cx="443564" cy="257635"/>
          </a:xfrm>
          <a:prstGeom prst="rect">
            <a:avLst/>
          </a:prstGeom>
          <a:ln>
            <a:noFill/>
          </a:ln>
          <a:effectLst>
            <a:outerShdw blurRad="292100" dist="139700" dir="2700000" algn="tl" rotWithShape="0">
              <a:srgbClr val="333333">
                <a:alpha val="65000"/>
              </a:srgbClr>
            </a:outerShdw>
          </a:effectLst>
        </p:spPr>
      </p:pic>
      <p:pic>
        <p:nvPicPr>
          <p:cNvPr id="13" name="Slika 9" descr="Rezultat iskanja slik za višja kakovo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87813" y="3928479"/>
            <a:ext cx="443564" cy="30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1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descr="http://eur-lex.europa.eu/resource.html?uri=uriserv:OJ.L_.2014.179.01.0017.01.SLV.xhtml.L_2014179SL.01002203.tif.jpg"/>
          <p:cNvPicPr/>
          <p:nvPr/>
        </p:nvPicPr>
        <p:blipFill>
          <a:blip r:embed="rId2" cstate="print"/>
          <a:srcRect/>
          <a:stretch>
            <a:fillRect/>
          </a:stretch>
        </p:blipFill>
        <p:spPr bwMode="auto">
          <a:xfrm>
            <a:off x="10468587" y="0"/>
            <a:ext cx="1691680" cy="1512168"/>
          </a:xfrm>
          <a:prstGeom prst="rect">
            <a:avLst/>
          </a:prstGeom>
          <a:ln>
            <a:noFill/>
          </a:ln>
          <a:effectLst>
            <a:outerShdw blurRad="292100" dist="139700" dir="2700000" algn="tl" rotWithShape="0">
              <a:srgbClr val="333333">
                <a:alpha val="65000"/>
              </a:srgbClr>
            </a:outerShdw>
          </a:effectLst>
        </p:spPr>
      </p:pic>
      <p:sp>
        <p:nvSpPr>
          <p:cNvPr id="7" name="PoljeZBesedilom 5"/>
          <p:cNvSpPr txBox="1">
            <a:spLocks noChangeArrowheads="1"/>
          </p:cNvSpPr>
          <p:nvPr/>
        </p:nvSpPr>
        <p:spPr bwMode="auto">
          <a:xfrm>
            <a:off x="2233246" y="0"/>
            <a:ext cx="6910754" cy="1077218"/>
          </a:xfrm>
          <a:prstGeom prst="rect">
            <a:avLst/>
          </a:prstGeom>
          <a:noFill/>
          <a:ln w="9525">
            <a:noFill/>
            <a:miter lim="800000"/>
            <a:headEnd/>
            <a:tailEnd/>
          </a:ln>
        </p:spPr>
        <p:txBody>
          <a:bodyPr wrap="square">
            <a:spAutoFit/>
          </a:bodyPr>
          <a:lstStyle/>
          <a:p>
            <a:pPr algn="ctr"/>
            <a:r>
              <a:rPr lang="sl-SI" sz="3200" b="1" dirty="0"/>
              <a:t>Slovenski med </a:t>
            </a:r>
          </a:p>
          <a:p>
            <a:pPr algn="ctr"/>
            <a:r>
              <a:rPr lang="sl-SI" sz="3200" b="1" dirty="0"/>
              <a:t>z zaščiteno geografsko označbo</a:t>
            </a:r>
          </a:p>
        </p:txBody>
      </p:sp>
      <p:sp>
        <p:nvSpPr>
          <p:cNvPr id="8" name="Pravokotnik 7"/>
          <p:cNvSpPr/>
          <p:nvPr/>
        </p:nvSpPr>
        <p:spPr>
          <a:xfrm>
            <a:off x="267435" y="1077217"/>
            <a:ext cx="5616283" cy="3914918"/>
          </a:xfrm>
          <a:prstGeom prst="rect">
            <a:avLst/>
          </a:prstGeom>
        </p:spPr>
        <p:txBody>
          <a:bodyPr wrap="square">
            <a:spAutoFit/>
          </a:bodyPr>
          <a:lstStyle/>
          <a:p>
            <a:pPr marL="342900" indent="-342900">
              <a:spcBef>
                <a:spcPct val="20000"/>
              </a:spcBef>
              <a:defRPr/>
            </a:pPr>
            <a:r>
              <a:rPr lang="sl-SI" altLang="sl-SI" b="1" i="1" u="sng" kern="0" dirty="0"/>
              <a:t>Območje pridelave: </a:t>
            </a:r>
            <a:r>
              <a:rPr lang="sl-SI" altLang="sl-SI" kern="0" dirty="0"/>
              <a:t>Celotna R Slovenija.</a:t>
            </a:r>
          </a:p>
          <a:p>
            <a:pPr marL="342900" indent="-342900">
              <a:spcBef>
                <a:spcPct val="20000"/>
              </a:spcBef>
              <a:defRPr/>
            </a:pPr>
            <a:r>
              <a:rPr lang="sl-SI" altLang="sl-SI" b="1" i="1" u="sng" kern="0" dirty="0"/>
              <a:t>Kakovostni kriteriji</a:t>
            </a:r>
            <a:r>
              <a:rPr lang="sl-SI" altLang="sl-SI" b="1" i="1" kern="0" dirty="0"/>
              <a:t>: </a:t>
            </a:r>
            <a:r>
              <a:rPr lang="sl-SI" altLang="sl-SI" kern="0" dirty="0"/>
              <a:t>Vsebnost vode manjša od 18,6 %, vsebnost HMF manjša od 15 mg/kg, vsebnost saharoze manjša od 5 % (10% pri akacijevem medu).</a:t>
            </a:r>
          </a:p>
          <a:p>
            <a:pPr marL="342900" indent="-342900">
              <a:spcBef>
                <a:spcPct val="20000"/>
              </a:spcBef>
              <a:defRPr/>
            </a:pPr>
            <a:r>
              <a:rPr lang="sl-SI" altLang="sl-SI" b="1" i="1" u="sng" kern="0" dirty="0"/>
              <a:t>Vrste medu, električna prevodnost in pH vrednost</a:t>
            </a:r>
            <a:r>
              <a:rPr lang="sl-SI" altLang="sl-SI" b="1" i="1" kern="0" dirty="0"/>
              <a:t>:</a:t>
            </a:r>
          </a:p>
          <a:p>
            <a:pPr marL="342900" indent="-342900">
              <a:spcBef>
                <a:spcPct val="20000"/>
              </a:spcBef>
              <a:defRPr/>
            </a:pPr>
            <a:r>
              <a:rPr lang="sl-SI" altLang="sl-SI" kern="0" dirty="0"/>
              <a:t>Akacijev med </a:t>
            </a:r>
            <a:r>
              <a:rPr lang="sl-SI" kern="0" dirty="0"/>
              <a:t>≤0,3 </a:t>
            </a:r>
            <a:r>
              <a:rPr lang="sl-SI" kern="0" dirty="0" err="1"/>
              <a:t>mS</a:t>
            </a:r>
            <a:r>
              <a:rPr lang="sl-SI" kern="0" dirty="0"/>
              <a:t>/cm    pH 3,5-4,6</a:t>
            </a:r>
            <a:endParaRPr lang="sl-SI" altLang="sl-SI" kern="0" dirty="0"/>
          </a:p>
          <a:p>
            <a:pPr marL="342900" indent="-342900">
              <a:spcBef>
                <a:spcPct val="20000"/>
              </a:spcBef>
              <a:defRPr/>
            </a:pPr>
            <a:r>
              <a:rPr lang="sl-SI" altLang="sl-SI" kern="0" dirty="0"/>
              <a:t>Lipov med</a:t>
            </a:r>
            <a:r>
              <a:rPr lang="sl-SI" kern="0" dirty="0"/>
              <a:t> 0,5-1,3 </a:t>
            </a:r>
            <a:r>
              <a:rPr lang="sl-SI" kern="0" dirty="0" err="1"/>
              <a:t>mS</a:t>
            </a:r>
            <a:r>
              <a:rPr lang="sl-SI" kern="0" dirty="0"/>
              <a:t>/cm     pH 4,1-6,1</a:t>
            </a:r>
            <a:endParaRPr lang="sl-SI" altLang="sl-SI" kern="0" dirty="0"/>
          </a:p>
          <a:p>
            <a:pPr marL="342900" indent="-342900">
              <a:spcBef>
                <a:spcPct val="20000"/>
              </a:spcBef>
              <a:defRPr/>
            </a:pPr>
            <a:r>
              <a:rPr lang="sl-SI" altLang="sl-SI" kern="0" dirty="0"/>
              <a:t>Kostanjev med</a:t>
            </a:r>
            <a:r>
              <a:rPr lang="sl-SI" kern="0" dirty="0"/>
              <a:t> ≥0,9mS/cm   pH 4,7-6,2</a:t>
            </a:r>
          </a:p>
          <a:p>
            <a:pPr marL="342900" indent="-342900">
              <a:spcBef>
                <a:spcPct val="20000"/>
              </a:spcBef>
              <a:defRPr/>
            </a:pPr>
            <a:r>
              <a:rPr lang="sl-SI" altLang="sl-SI" kern="0" dirty="0"/>
              <a:t>Smrekov med</a:t>
            </a:r>
            <a:r>
              <a:rPr lang="sl-SI" kern="0" dirty="0"/>
              <a:t> ≥0,9 </a:t>
            </a:r>
            <a:r>
              <a:rPr lang="sl-SI" kern="0" dirty="0" err="1"/>
              <a:t>mS</a:t>
            </a:r>
            <a:r>
              <a:rPr lang="sl-SI" kern="0" dirty="0"/>
              <a:t>/cm    pH 4,3-5,6</a:t>
            </a:r>
            <a:endParaRPr lang="sl-SI" altLang="sl-SI" kern="0" dirty="0"/>
          </a:p>
          <a:p>
            <a:pPr marL="342900" indent="-342900">
              <a:spcBef>
                <a:spcPct val="20000"/>
              </a:spcBef>
              <a:defRPr/>
            </a:pPr>
            <a:r>
              <a:rPr lang="sl-SI" altLang="sl-SI" kern="0" dirty="0" err="1"/>
              <a:t>Hojev</a:t>
            </a:r>
            <a:r>
              <a:rPr lang="sl-SI" altLang="sl-SI" kern="0" dirty="0"/>
              <a:t> med </a:t>
            </a:r>
            <a:r>
              <a:rPr lang="sl-SI" kern="0" dirty="0"/>
              <a:t>&gt;0,8 </a:t>
            </a:r>
            <a:r>
              <a:rPr lang="sl-SI" kern="0" dirty="0" err="1"/>
              <a:t>mS</a:t>
            </a:r>
            <a:r>
              <a:rPr lang="sl-SI" kern="0" dirty="0"/>
              <a:t>/cm         pH 4,7-5,8</a:t>
            </a:r>
            <a:endParaRPr lang="sl-SI" altLang="sl-SI" kern="0" dirty="0"/>
          </a:p>
          <a:p>
            <a:pPr marL="342900" indent="-342900">
              <a:spcBef>
                <a:spcPct val="20000"/>
              </a:spcBef>
              <a:defRPr/>
            </a:pPr>
            <a:r>
              <a:rPr lang="sl-SI" altLang="sl-SI" kern="0" dirty="0"/>
              <a:t>Cvetlični med</a:t>
            </a:r>
            <a:r>
              <a:rPr lang="sl-SI" kern="0" dirty="0"/>
              <a:t> ≤0,8 </a:t>
            </a:r>
            <a:r>
              <a:rPr lang="sl-SI" kern="0" dirty="0" err="1"/>
              <a:t>mS</a:t>
            </a:r>
            <a:r>
              <a:rPr lang="sl-SI" kern="0" dirty="0"/>
              <a:t>/cm     pH 3,8-5,3</a:t>
            </a:r>
          </a:p>
          <a:p>
            <a:pPr marL="342900" indent="-342900">
              <a:spcBef>
                <a:spcPct val="20000"/>
              </a:spcBef>
              <a:defRPr/>
            </a:pPr>
            <a:r>
              <a:rPr lang="sl-SI" altLang="sl-SI" kern="0" dirty="0"/>
              <a:t>Gozdni med</a:t>
            </a:r>
            <a:r>
              <a:rPr lang="sl-SI" kern="0" dirty="0"/>
              <a:t> ≥0,8 </a:t>
            </a:r>
            <a:r>
              <a:rPr lang="sl-SI" kern="0" dirty="0" err="1"/>
              <a:t>mS</a:t>
            </a:r>
            <a:r>
              <a:rPr lang="sl-SI" kern="0" dirty="0"/>
              <a:t>/cm       pH 4,3-5,6</a:t>
            </a:r>
          </a:p>
        </p:txBody>
      </p:sp>
      <p:pic>
        <p:nvPicPr>
          <p:cNvPr id="5" name="Picture 5" descr="http://zveza-paraplegikov.si/mma/slovenija-v/2006011511080274/mid/"/>
          <p:cNvPicPr>
            <a:picLocks noChangeAspect="1" noChangeArrowheads="1"/>
          </p:cNvPicPr>
          <p:nvPr/>
        </p:nvPicPr>
        <p:blipFill>
          <a:blip r:embed="rId3" cstate="print"/>
          <a:srcRect/>
          <a:stretch>
            <a:fillRect/>
          </a:stretch>
        </p:blipFill>
        <p:spPr bwMode="auto">
          <a:xfrm>
            <a:off x="6151327" y="1793631"/>
            <a:ext cx="4522534" cy="3015023"/>
          </a:xfrm>
          <a:prstGeom prst="rect">
            <a:avLst/>
          </a:prstGeom>
          <a:noFill/>
          <a:ln w="9525">
            <a:noFill/>
            <a:miter lim="800000"/>
            <a:headEnd/>
            <a:tailEnd/>
          </a:ln>
        </p:spPr>
      </p:pic>
    </p:spTree>
    <p:extLst>
      <p:ext uri="{BB962C8B-B14F-4D97-AF65-F5344CB8AC3E}">
        <p14:creationId xmlns:p14="http://schemas.microsoft.com/office/powerpoint/2010/main" val="94041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descr="http://eur-lex.europa.eu/resource.html?uri=uriserv:OJ.L_.2014.179.01.0017.01.SLV.xhtml.L_2014179SL.01002203.tif.jpg"/>
          <p:cNvPicPr/>
          <p:nvPr/>
        </p:nvPicPr>
        <p:blipFill>
          <a:blip r:embed="rId2" cstate="print"/>
          <a:srcRect/>
          <a:stretch>
            <a:fillRect/>
          </a:stretch>
        </p:blipFill>
        <p:spPr bwMode="auto">
          <a:xfrm>
            <a:off x="10500320" y="0"/>
            <a:ext cx="1691680" cy="1512168"/>
          </a:xfrm>
          <a:prstGeom prst="rect">
            <a:avLst/>
          </a:prstGeom>
          <a:ln>
            <a:noFill/>
          </a:ln>
          <a:effectLst>
            <a:outerShdw blurRad="292100" dist="139700" dir="2700000" algn="tl" rotWithShape="0">
              <a:srgbClr val="333333">
                <a:alpha val="65000"/>
              </a:srgbClr>
            </a:outerShdw>
          </a:effectLst>
        </p:spPr>
      </p:pic>
      <p:sp>
        <p:nvSpPr>
          <p:cNvPr id="9" name="PoljeZBesedilom 5"/>
          <p:cNvSpPr txBox="1">
            <a:spLocks noChangeArrowheads="1"/>
          </p:cNvSpPr>
          <p:nvPr/>
        </p:nvSpPr>
        <p:spPr bwMode="auto">
          <a:xfrm>
            <a:off x="2233246" y="0"/>
            <a:ext cx="6910754" cy="1077218"/>
          </a:xfrm>
          <a:prstGeom prst="rect">
            <a:avLst/>
          </a:prstGeom>
          <a:noFill/>
          <a:ln w="9525">
            <a:noFill/>
            <a:miter lim="800000"/>
            <a:headEnd/>
            <a:tailEnd/>
          </a:ln>
        </p:spPr>
        <p:txBody>
          <a:bodyPr wrap="square">
            <a:spAutoFit/>
          </a:bodyPr>
          <a:lstStyle/>
          <a:p>
            <a:pPr algn="ctr"/>
            <a:r>
              <a:rPr lang="sl-SI" sz="3200" b="1" dirty="0"/>
              <a:t>Slovenski med </a:t>
            </a:r>
          </a:p>
          <a:p>
            <a:pPr algn="ctr"/>
            <a:r>
              <a:rPr lang="sl-SI" sz="3200" b="1" dirty="0"/>
              <a:t>z zaščiteno geografsko označbo</a:t>
            </a:r>
          </a:p>
        </p:txBody>
      </p:sp>
      <p:sp>
        <p:nvSpPr>
          <p:cNvPr id="10" name="Pravokotnik 9"/>
          <p:cNvSpPr/>
          <p:nvPr/>
        </p:nvSpPr>
        <p:spPr>
          <a:xfrm>
            <a:off x="1167590" y="1077218"/>
            <a:ext cx="5904656" cy="1194173"/>
          </a:xfrm>
          <a:prstGeom prst="rect">
            <a:avLst/>
          </a:prstGeom>
        </p:spPr>
        <p:txBody>
          <a:bodyPr wrap="square">
            <a:spAutoFit/>
          </a:bodyPr>
          <a:lstStyle/>
          <a:p>
            <a:pPr marL="342900" indent="-342900">
              <a:spcBef>
                <a:spcPct val="20000"/>
              </a:spcBef>
              <a:defRPr/>
            </a:pPr>
            <a:endParaRPr lang="sl-SI" altLang="sl-SI" sz="1400" kern="0" dirty="0">
              <a:latin typeface="+mn-lt"/>
            </a:endParaRPr>
          </a:p>
          <a:p>
            <a:pPr marL="342900" indent="-342900">
              <a:spcBef>
                <a:spcPct val="20000"/>
              </a:spcBef>
              <a:defRPr/>
            </a:pPr>
            <a:r>
              <a:rPr lang="sl-SI" altLang="sl-SI" sz="2400" b="1" i="1" u="sng" kern="0" dirty="0">
                <a:latin typeface="+mn-lt"/>
              </a:rPr>
              <a:t>Nosilec zaščite</a:t>
            </a:r>
            <a:r>
              <a:rPr lang="sl-SI" altLang="sl-SI" sz="2400" b="1" i="1" kern="0" dirty="0">
                <a:latin typeface="+mn-lt"/>
              </a:rPr>
              <a:t>: </a:t>
            </a:r>
          </a:p>
          <a:p>
            <a:pPr marL="342900" indent="-342900">
              <a:spcBef>
                <a:spcPct val="20000"/>
              </a:spcBef>
              <a:defRPr/>
            </a:pPr>
            <a:r>
              <a:rPr lang="sl-SI" altLang="sl-SI" sz="2400" kern="0" dirty="0">
                <a:latin typeface="+mn-lt"/>
              </a:rPr>
              <a:t>Čebelarska zveza Slovenije (kolektivna zaščita)</a:t>
            </a:r>
          </a:p>
        </p:txBody>
      </p:sp>
      <p:pic>
        <p:nvPicPr>
          <p:cNvPr id="11" name="Picture 3" descr="Rezultat iskanja slik za slovenski med"/>
          <p:cNvPicPr>
            <a:picLocks noChangeAspect="1" noChangeArrowheads="1"/>
          </p:cNvPicPr>
          <p:nvPr/>
        </p:nvPicPr>
        <p:blipFill>
          <a:blip r:embed="rId3" cstate="print"/>
          <a:srcRect l="28311" r="4855" b="3372"/>
          <a:stretch>
            <a:fillRect/>
          </a:stretch>
        </p:blipFill>
        <p:spPr bwMode="auto">
          <a:xfrm>
            <a:off x="2448169" y="2271391"/>
            <a:ext cx="3240454" cy="3723075"/>
          </a:xfrm>
          <a:prstGeom prst="rect">
            <a:avLst/>
          </a:prstGeom>
          <a:noFill/>
        </p:spPr>
      </p:pic>
    </p:spTree>
    <p:extLst>
      <p:ext uri="{BB962C8B-B14F-4D97-AF65-F5344CB8AC3E}">
        <p14:creationId xmlns:p14="http://schemas.microsoft.com/office/powerpoint/2010/main" val="40827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descr="http://olive.si/slike/ZOP%20sl.jpg"/>
          <p:cNvPicPr/>
          <p:nvPr/>
        </p:nvPicPr>
        <p:blipFill>
          <a:blip r:embed="rId2" cstate="print"/>
          <a:srcRect/>
          <a:stretch>
            <a:fillRect/>
          </a:stretch>
        </p:blipFill>
        <p:spPr bwMode="auto">
          <a:xfrm>
            <a:off x="9738073" y="0"/>
            <a:ext cx="1410574" cy="1313459"/>
          </a:xfrm>
          <a:prstGeom prst="rect">
            <a:avLst/>
          </a:prstGeom>
          <a:ln>
            <a:noFill/>
          </a:ln>
          <a:effectLst>
            <a:outerShdw blurRad="292100" dist="139700" dir="2700000" algn="tl" rotWithShape="0">
              <a:srgbClr val="333333">
                <a:alpha val="65000"/>
              </a:srgbClr>
            </a:outerShdw>
          </a:effectLst>
        </p:spPr>
      </p:pic>
      <p:sp>
        <p:nvSpPr>
          <p:cNvPr id="9" name="Naslov 4"/>
          <p:cNvSpPr>
            <a:spLocks noGrp="1"/>
          </p:cNvSpPr>
          <p:nvPr>
            <p:ph type="title"/>
          </p:nvPr>
        </p:nvSpPr>
        <p:spPr>
          <a:xfrm>
            <a:off x="2533601" y="100631"/>
            <a:ext cx="5715029" cy="556584"/>
          </a:xfrm>
        </p:spPr>
        <p:txBody>
          <a:bodyPr/>
          <a:lstStyle/>
          <a:p>
            <a:r>
              <a:rPr lang="sl-SI" altLang="sl-SI" sz="3200" dirty="0"/>
              <a:t> </a:t>
            </a:r>
            <a:r>
              <a:rPr lang="sl-SI" altLang="sl-SI" sz="3200" b="1" i="1" dirty="0"/>
              <a:t>Kočevski gozdni med</a:t>
            </a:r>
          </a:p>
        </p:txBody>
      </p:sp>
      <p:sp>
        <p:nvSpPr>
          <p:cNvPr id="11" name="Pravokotnik 10"/>
          <p:cNvSpPr/>
          <p:nvPr/>
        </p:nvSpPr>
        <p:spPr>
          <a:xfrm>
            <a:off x="343799" y="2982264"/>
            <a:ext cx="4530205" cy="2246769"/>
          </a:xfrm>
          <a:prstGeom prst="rect">
            <a:avLst/>
          </a:prstGeom>
        </p:spPr>
        <p:txBody>
          <a:bodyPr wrap="square">
            <a:spAutoFit/>
          </a:bodyPr>
          <a:lstStyle/>
          <a:p>
            <a:pPr>
              <a:buFontTx/>
              <a:buNone/>
            </a:pPr>
            <a:r>
              <a:rPr lang="sl-SI" altLang="sl-SI" sz="2000" b="1" i="1" u="sng" dirty="0"/>
              <a:t>Kakovostni kriteriji: </a:t>
            </a:r>
          </a:p>
          <a:p>
            <a:pPr>
              <a:buFontTx/>
              <a:buNone/>
            </a:pPr>
            <a:r>
              <a:rPr lang="sl-SI" altLang="sl-SI" sz="2000" dirty="0"/>
              <a:t>Največ 18,6 % vode, največ 10 mg/kg HMF.</a:t>
            </a:r>
          </a:p>
          <a:p>
            <a:pPr>
              <a:buFontTx/>
              <a:buNone/>
            </a:pPr>
            <a:endParaRPr lang="sl-SI" altLang="sl-SI" sz="2000" dirty="0"/>
          </a:p>
          <a:p>
            <a:pPr>
              <a:buFontTx/>
              <a:buNone/>
            </a:pPr>
            <a:r>
              <a:rPr lang="sl-SI" altLang="sl-SI" sz="2000" b="1" i="1" u="sng" dirty="0"/>
              <a:t>Vrste medu</a:t>
            </a:r>
            <a:r>
              <a:rPr lang="sl-SI" altLang="sl-SI" sz="2000" b="1" i="1" dirty="0"/>
              <a:t>: </a:t>
            </a:r>
          </a:p>
          <a:p>
            <a:pPr>
              <a:buFontTx/>
              <a:buNone/>
            </a:pPr>
            <a:r>
              <a:rPr lang="sl-SI" altLang="sl-SI" sz="2000" dirty="0"/>
              <a:t>Gozdni med, smrekov med, </a:t>
            </a:r>
            <a:r>
              <a:rPr lang="sl-SI" altLang="sl-SI" sz="2000" dirty="0" err="1"/>
              <a:t>hojev</a:t>
            </a:r>
            <a:r>
              <a:rPr lang="sl-SI" altLang="sl-SI" sz="2000" dirty="0"/>
              <a:t> med, lipov med.</a:t>
            </a:r>
          </a:p>
        </p:txBody>
      </p:sp>
      <p:sp>
        <p:nvSpPr>
          <p:cNvPr id="12" name="Ograda vsebine 5"/>
          <p:cNvSpPr txBox="1">
            <a:spLocks/>
          </p:cNvSpPr>
          <p:nvPr/>
        </p:nvSpPr>
        <p:spPr>
          <a:xfrm>
            <a:off x="179512" y="908721"/>
            <a:ext cx="4694492" cy="481257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sl-SI" altLang="sl-SI" sz="2000" b="1" i="1" u="sng" strike="noStrike" kern="1200" cap="none" spc="0" normalizeH="0" baseline="0" noProof="0" dirty="0">
                <a:ln>
                  <a:noFill/>
                </a:ln>
                <a:solidFill>
                  <a:schemeClr val="tx1"/>
                </a:solidFill>
                <a:effectLst/>
                <a:uLnTx/>
                <a:uFillTx/>
                <a:latin typeface="+mn-lt"/>
                <a:ea typeface="+mn-ea"/>
                <a:cs typeface="+mn-cs"/>
              </a:rPr>
              <a:t>Območje pridelave:</a:t>
            </a:r>
          </a:p>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sl-SI" altLang="sl-SI" sz="2000" b="0" i="0" u="none" strike="noStrike" kern="1200" cap="none" spc="0" normalizeH="0" baseline="0" noProof="0" dirty="0">
                <a:ln>
                  <a:noFill/>
                </a:ln>
                <a:solidFill>
                  <a:schemeClr val="tx1"/>
                </a:solidFill>
                <a:effectLst/>
                <a:uLnTx/>
                <a:uFillTx/>
                <a:latin typeface="+mn-lt"/>
                <a:ea typeface="+mn-ea"/>
                <a:cs typeface="+mn-cs"/>
              </a:rPr>
              <a:t>O</a:t>
            </a:r>
            <a:r>
              <a:rPr kumimoji="0" lang="sl-SI" sz="2000" b="0" i="0" u="none" strike="noStrike" kern="1200" cap="none" spc="0" normalizeH="0" baseline="0" noProof="0" dirty="0">
                <a:ln>
                  <a:noFill/>
                </a:ln>
                <a:solidFill>
                  <a:schemeClr val="tx1"/>
                </a:solidFill>
                <a:effectLst/>
                <a:uLnTx/>
                <a:uFillTx/>
                <a:latin typeface="+mn-lt"/>
                <a:ea typeface="+mn-ea"/>
                <a:cs typeface="+mn-cs"/>
              </a:rPr>
              <a:t>bsega v celoti občine </a:t>
            </a:r>
            <a:r>
              <a:rPr kumimoji="0" lang="sl-SI" sz="2000" b="1" i="0" u="none" strike="noStrike" kern="1200" cap="none" spc="0" normalizeH="0" baseline="0" noProof="0" dirty="0">
                <a:ln>
                  <a:noFill/>
                </a:ln>
                <a:solidFill>
                  <a:schemeClr val="tx1"/>
                </a:solidFill>
                <a:effectLst/>
                <a:uLnTx/>
                <a:uFillTx/>
                <a:latin typeface="+mn-lt"/>
                <a:ea typeface="+mn-ea"/>
                <a:cs typeface="+mn-cs"/>
              </a:rPr>
              <a:t>Kočevje, Kostel, Osilnica, Loški Potok, Sodražica </a:t>
            </a:r>
            <a:r>
              <a:rPr kumimoji="0" lang="sl-SI" sz="2000" b="0" i="0" u="none" strike="noStrike" kern="1200" cap="none" spc="0" normalizeH="0" baseline="0" noProof="0" dirty="0">
                <a:ln>
                  <a:noFill/>
                </a:ln>
                <a:solidFill>
                  <a:schemeClr val="tx1"/>
                </a:solidFill>
                <a:effectLst/>
                <a:uLnTx/>
                <a:uFillTx/>
                <a:latin typeface="+mn-lt"/>
                <a:ea typeface="+mn-ea"/>
                <a:cs typeface="+mn-cs"/>
              </a:rPr>
              <a:t>in</a:t>
            </a:r>
            <a:r>
              <a:rPr kumimoji="0" lang="sl-SI" sz="2000" b="1" i="0" u="none" strike="noStrike" kern="1200" cap="none" spc="0" normalizeH="0" baseline="0" noProof="0" dirty="0">
                <a:ln>
                  <a:noFill/>
                </a:ln>
                <a:solidFill>
                  <a:schemeClr val="tx1"/>
                </a:solidFill>
                <a:effectLst/>
                <a:uLnTx/>
                <a:uFillTx/>
                <a:latin typeface="+mn-lt"/>
                <a:ea typeface="+mn-ea"/>
                <a:cs typeface="+mn-cs"/>
              </a:rPr>
              <a:t> Ribnica </a:t>
            </a:r>
            <a:r>
              <a:rPr kumimoji="0" lang="sl-SI" sz="2000" b="0" i="0" u="none" strike="noStrike" kern="1200" cap="none" spc="0" normalizeH="0" baseline="0" noProof="0" dirty="0">
                <a:ln>
                  <a:noFill/>
                </a:ln>
                <a:solidFill>
                  <a:schemeClr val="tx1"/>
                </a:solidFill>
                <a:effectLst/>
                <a:uLnTx/>
                <a:uFillTx/>
                <a:latin typeface="+mn-lt"/>
                <a:ea typeface="+mn-ea"/>
                <a:cs typeface="+mn-cs"/>
              </a:rPr>
              <a:t>ter delno občine </a:t>
            </a:r>
            <a:r>
              <a:rPr kumimoji="0" lang="sl-SI" sz="2000" b="1" i="0" u="none" strike="noStrike" kern="1200" cap="none" spc="0" normalizeH="0" baseline="0" noProof="0" dirty="0">
                <a:ln>
                  <a:noFill/>
                </a:ln>
                <a:solidFill>
                  <a:schemeClr val="tx1"/>
                </a:solidFill>
                <a:effectLst/>
                <a:uLnTx/>
                <a:uFillTx/>
                <a:latin typeface="+mn-lt"/>
                <a:ea typeface="+mn-ea"/>
                <a:cs typeface="+mn-cs"/>
              </a:rPr>
              <a:t>Črnomelj, Semič,</a:t>
            </a:r>
            <a:r>
              <a:rPr kumimoji="0" lang="sl-SI" sz="2000" b="1" i="0" u="none" strike="noStrike" kern="1200" cap="none" spc="0" normalizeH="0" noProof="0" dirty="0">
                <a:ln>
                  <a:noFill/>
                </a:ln>
                <a:solidFill>
                  <a:schemeClr val="tx1"/>
                </a:solidFill>
                <a:effectLst/>
                <a:uLnTx/>
                <a:uFillTx/>
                <a:latin typeface="+mn-lt"/>
                <a:ea typeface="+mn-ea"/>
                <a:cs typeface="+mn-cs"/>
              </a:rPr>
              <a:t> </a:t>
            </a:r>
            <a:r>
              <a:rPr kumimoji="0" lang="sl-SI" sz="2000" b="1" i="0" u="none" strike="noStrike" kern="1200" cap="none" spc="0" normalizeH="0" baseline="0" noProof="0" dirty="0">
                <a:ln>
                  <a:noFill/>
                </a:ln>
                <a:solidFill>
                  <a:schemeClr val="tx1"/>
                </a:solidFill>
                <a:effectLst/>
                <a:uLnTx/>
                <a:uFillTx/>
                <a:latin typeface="+mn-lt"/>
                <a:ea typeface="+mn-ea"/>
                <a:cs typeface="+mn-cs"/>
              </a:rPr>
              <a:t>Dolenjske Toplice, Žužemberk, Velike Lašče </a:t>
            </a:r>
            <a:r>
              <a:rPr kumimoji="0" lang="sl-SI" sz="2000" b="0" i="0" u="none" strike="noStrike" kern="1200" cap="none" spc="0" normalizeH="0" baseline="0" noProof="0" dirty="0">
                <a:ln>
                  <a:noFill/>
                </a:ln>
                <a:solidFill>
                  <a:schemeClr val="tx1"/>
                </a:solidFill>
                <a:effectLst/>
                <a:uLnTx/>
                <a:uFillTx/>
                <a:latin typeface="+mn-lt"/>
                <a:ea typeface="+mn-ea"/>
                <a:cs typeface="+mn-cs"/>
              </a:rPr>
              <a:t>in </a:t>
            </a:r>
            <a:r>
              <a:rPr kumimoji="0" lang="sl-SI" sz="2000" b="1" i="0" u="none" strike="noStrike" kern="1200" cap="none" spc="0" normalizeH="0" baseline="0" noProof="0" dirty="0">
                <a:ln>
                  <a:noFill/>
                </a:ln>
                <a:solidFill>
                  <a:schemeClr val="tx1"/>
                </a:solidFill>
                <a:effectLst/>
                <a:uLnTx/>
                <a:uFillTx/>
                <a:latin typeface="+mn-lt"/>
                <a:ea typeface="+mn-ea"/>
                <a:cs typeface="+mn-cs"/>
              </a:rPr>
              <a:t>Dobrepolje.</a:t>
            </a:r>
            <a:endParaRPr kumimoji="0" lang="sl-SI" altLang="sl-SI" sz="20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tabLst/>
              <a:defRPr/>
            </a:pPr>
            <a:endParaRPr kumimoji="0" lang="sl-SI"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Slika 6"/>
          <p:cNvPicPr>
            <a:picLocks noChangeAspect="1" noChangeArrowheads="1"/>
          </p:cNvPicPr>
          <p:nvPr/>
        </p:nvPicPr>
        <p:blipFill>
          <a:blip r:embed="rId3" cstate="print"/>
          <a:srcRect/>
          <a:stretch>
            <a:fillRect/>
          </a:stretch>
        </p:blipFill>
        <p:spPr bwMode="auto">
          <a:xfrm>
            <a:off x="5521569" y="1529863"/>
            <a:ext cx="5872486" cy="3850810"/>
          </a:xfrm>
          <a:prstGeom prst="rect">
            <a:avLst/>
          </a:prstGeom>
          <a:noFill/>
          <a:ln w="9525">
            <a:noFill/>
            <a:miter lim="800000"/>
            <a:headEnd/>
            <a:tailEnd/>
          </a:ln>
        </p:spPr>
      </p:pic>
    </p:spTree>
    <p:extLst>
      <p:ext uri="{BB962C8B-B14F-4D97-AF65-F5344CB8AC3E}">
        <p14:creationId xmlns:p14="http://schemas.microsoft.com/office/powerpoint/2010/main" val="48797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lika 11" descr="http://olive.si/slike/ZOP%20sl.jpg"/>
          <p:cNvPicPr/>
          <p:nvPr/>
        </p:nvPicPr>
        <p:blipFill>
          <a:blip r:embed="rId2" cstate="print"/>
          <a:srcRect/>
          <a:stretch>
            <a:fillRect/>
          </a:stretch>
        </p:blipFill>
        <p:spPr bwMode="auto">
          <a:xfrm>
            <a:off x="9738073" y="0"/>
            <a:ext cx="1410574" cy="1313459"/>
          </a:xfrm>
          <a:prstGeom prst="rect">
            <a:avLst/>
          </a:prstGeom>
          <a:ln>
            <a:noFill/>
          </a:ln>
          <a:effectLst>
            <a:outerShdw blurRad="292100" dist="139700" dir="2700000" algn="tl" rotWithShape="0">
              <a:srgbClr val="333333">
                <a:alpha val="65000"/>
              </a:srgbClr>
            </a:outerShdw>
          </a:effectLst>
        </p:spPr>
      </p:pic>
      <p:sp>
        <p:nvSpPr>
          <p:cNvPr id="13" name="Pravokotnik 12"/>
          <p:cNvSpPr/>
          <p:nvPr/>
        </p:nvSpPr>
        <p:spPr>
          <a:xfrm>
            <a:off x="1107830" y="980728"/>
            <a:ext cx="7712641" cy="1040285"/>
          </a:xfrm>
          <a:prstGeom prst="rect">
            <a:avLst/>
          </a:prstGeom>
        </p:spPr>
        <p:txBody>
          <a:bodyPr wrap="square">
            <a:spAutoFit/>
          </a:bodyPr>
          <a:lstStyle/>
          <a:p>
            <a:pPr marL="342900" lvl="0" indent="-342900">
              <a:spcBef>
                <a:spcPct val="20000"/>
              </a:spcBef>
              <a:defRPr/>
            </a:pPr>
            <a:r>
              <a:rPr lang="sl-SI" altLang="sl-SI" sz="2800" b="1" i="1" u="sng" dirty="0"/>
              <a:t>Nosilec zaščite: </a:t>
            </a:r>
          </a:p>
          <a:p>
            <a:pPr marL="342900" lvl="0" indent="-342900">
              <a:spcBef>
                <a:spcPct val="20000"/>
              </a:spcBef>
              <a:defRPr/>
            </a:pPr>
            <a:r>
              <a:rPr lang="sl-SI" altLang="sl-SI" sz="2800" dirty="0"/>
              <a:t>Združenje Kočevski med (kolektivna zaščita)</a:t>
            </a:r>
          </a:p>
        </p:txBody>
      </p:sp>
      <p:sp>
        <p:nvSpPr>
          <p:cNvPr id="14" name="Naslov 4"/>
          <p:cNvSpPr txBox="1">
            <a:spLocks/>
          </p:cNvSpPr>
          <p:nvPr/>
        </p:nvSpPr>
        <p:spPr>
          <a:xfrm>
            <a:off x="827088" y="0"/>
            <a:ext cx="7437437" cy="7207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altLang="sl-SI" sz="3200" b="0" i="0" u="none" strike="noStrike" kern="1200" cap="none" spc="0" normalizeH="0" baseline="0" noProof="0" dirty="0">
                <a:ln>
                  <a:noFill/>
                </a:ln>
                <a:solidFill>
                  <a:schemeClr val="tx1"/>
                </a:solidFill>
                <a:effectLst/>
                <a:uLnTx/>
                <a:uFillTx/>
                <a:latin typeface="+mj-lt"/>
                <a:ea typeface="+mj-ea"/>
                <a:cs typeface="+mj-cs"/>
              </a:rPr>
              <a:t> </a:t>
            </a:r>
            <a:r>
              <a:rPr kumimoji="0" lang="sl-SI" altLang="sl-SI" sz="3200" b="1" i="1" u="none" strike="noStrike" kern="1200" cap="none" spc="0" normalizeH="0" baseline="0" noProof="0" dirty="0">
                <a:ln>
                  <a:noFill/>
                </a:ln>
                <a:solidFill>
                  <a:schemeClr val="tx1"/>
                </a:solidFill>
                <a:effectLst/>
                <a:uLnTx/>
                <a:uFillTx/>
                <a:latin typeface="+mj-lt"/>
                <a:ea typeface="+mj-ea"/>
                <a:cs typeface="+mj-cs"/>
              </a:rPr>
              <a:t>Kočevski gozdni med</a:t>
            </a:r>
          </a:p>
        </p:txBody>
      </p:sp>
      <p:pic>
        <p:nvPicPr>
          <p:cNvPr id="16" name="Picture 2" descr="Rezultat iskanja slik za kočevski gozdni med"/>
          <p:cNvPicPr>
            <a:picLocks noChangeAspect="1" noChangeArrowheads="1"/>
          </p:cNvPicPr>
          <p:nvPr/>
        </p:nvPicPr>
        <p:blipFill>
          <a:blip r:embed="rId3" cstate="print"/>
          <a:srcRect l="60479" t="-2919"/>
          <a:stretch>
            <a:fillRect/>
          </a:stretch>
        </p:blipFill>
        <p:spPr bwMode="auto">
          <a:xfrm>
            <a:off x="2144434" y="2021013"/>
            <a:ext cx="2972445" cy="4046073"/>
          </a:xfrm>
          <a:prstGeom prst="rect">
            <a:avLst/>
          </a:prstGeom>
          <a:noFill/>
        </p:spPr>
      </p:pic>
    </p:spTree>
    <p:extLst>
      <p:ext uri="{BB962C8B-B14F-4D97-AF65-F5344CB8AC3E}">
        <p14:creationId xmlns:p14="http://schemas.microsoft.com/office/powerpoint/2010/main" val="130773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descr="http://olive.si/slike/ZOP%20sl.jpg"/>
          <p:cNvPicPr/>
          <p:nvPr/>
        </p:nvPicPr>
        <p:blipFill>
          <a:blip r:embed="rId2" cstate="print"/>
          <a:srcRect/>
          <a:stretch>
            <a:fillRect/>
          </a:stretch>
        </p:blipFill>
        <p:spPr bwMode="auto">
          <a:xfrm>
            <a:off x="9738073" y="0"/>
            <a:ext cx="1410574" cy="1313459"/>
          </a:xfrm>
          <a:prstGeom prst="rect">
            <a:avLst/>
          </a:prstGeom>
          <a:ln>
            <a:noFill/>
          </a:ln>
          <a:effectLst>
            <a:outerShdw blurRad="292100" dist="139700" dir="2700000" algn="tl" rotWithShape="0">
              <a:srgbClr val="333333">
                <a:alpha val="65000"/>
              </a:srgbClr>
            </a:outerShdw>
          </a:effectLst>
        </p:spPr>
      </p:pic>
      <p:sp>
        <p:nvSpPr>
          <p:cNvPr id="10" name="Naslov 1"/>
          <p:cNvSpPr>
            <a:spLocks noGrp="1"/>
          </p:cNvSpPr>
          <p:nvPr>
            <p:ph type="title"/>
          </p:nvPr>
        </p:nvSpPr>
        <p:spPr>
          <a:xfrm>
            <a:off x="1661380" y="239217"/>
            <a:ext cx="7931150" cy="417512"/>
          </a:xfrm>
        </p:spPr>
        <p:txBody>
          <a:bodyPr>
            <a:noAutofit/>
          </a:bodyPr>
          <a:lstStyle/>
          <a:p>
            <a:pPr algn="ctr"/>
            <a:r>
              <a:rPr lang="sl-SI" altLang="sl-SI" sz="3200" b="1" dirty="0"/>
              <a:t>Kraški med</a:t>
            </a:r>
          </a:p>
        </p:txBody>
      </p:sp>
      <p:sp>
        <p:nvSpPr>
          <p:cNvPr id="12" name="Ograda vsebine 2"/>
          <p:cNvSpPr txBox="1">
            <a:spLocks/>
          </p:cNvSpPr>
          <p:nvPr/>
        </p:nvSpPr>
        <p:spPr>
          <a:xfrm>
            <a:off x="576395" y="904630"/>
            <a:ext cx="4927590" cy="4915877"/>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sl-SI" altLang="sl-SI" sz="9600" b="1" i="1" u="sng" strike="noStrike" kern="1200" cap="none" spc="0" normalizeH="0" baseline="0" noProof="0" dirty="0">
                <a:ln>
                  <a:noFill/>
                </a:ln>
                <a:solidFill>
                  <a:schemeClr val="tx1"/>
                </a:solidFill>
                <a:effectLst/>
                <a:uLnTx/>
                <a:uFillTx/>
                <a:latin typeface="+mn-lt"/>
                <a:ea typeface="+mn-ea"/>
                <a:cs typeface="+mn-cs"/>
              </a:rPr>
              <a:t>Območje pridelave: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sl-SI" altLang="sl-SI" sz="9600" b="0" i="0" u="none" strike="noStrike" kern="1200" cap="none" spc="0" normalizeH="0" baseline="0" noProof="0" dirty="0">
                <a:ln>
                  <a:noFill/>
                </a:ln>
                <a:solidFill>
                  <a:schemeClr val="tx1"/>
                </a:solidFill>
                <a:effectLst/>
                <a:uLnTx/>
                <a:uFillTx/>
                <a:latin typeface="+mn-lt"/>
                <a:ea typeface="+mn-ea"/>
                <a:cs typeface="+mn-cs"/>
              </a:rPr>
              <a:t>Občine Komen, Sežana, Divača, Hrpelje- Kozina</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sl-SI" altLang="sl-SI" sz="9600" b="1" i="1" u="sng" strike="noStrike" kern="1200" cap="none" spc="0" normalizeH="0" baseline="0" noProof="0" dirty="0">
                <a:ln>
                  <a:noFill/>
                </a:ln>
                <a:solidFill>
                  <a:schemeClr val="tx1"/>
                </a:solidFill>
                <a:effectLst/>
                <a:uLnTx/>
                <a:uFillTx/>
                <a:latin typeface="+mn-lt"/>
                <a:ea typeface="+mn-ea"/>
                <a:cs typeface="+mn-cs"/>
              </a:rPr>
              <a:t>Kakovostni kriteriji: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sl-SI" altLang="sl-SI" sz="9600" b="0" i="0" u="none" strike="noStrike" kern="1200" cap="none" spc="0" normalizeH="0" baseline="0" noProof="0" dirty="0">
                <a:ln>
                  <a:noFill/>
                </a:ln>
                <a:solidFill>
                  <a:schemeClr val="tx1"/>
                </a:solidFill>
                <a:effectLst/>
                <a:uLnTx/>
                <a:uFillTx/>
                <a:latin typeface="+mn-lt"/>
                <a:ea typeface="+mn-ea"/>
                <a:cs typeface="+mn-cs"/>
              </a:rPr>
              <a:t>Največ 18 % vode, HMF ob polnjenju največ 15 mg/kg, sicer 40 mg/kg.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sl-SI" altLang="sl-SI" sz="9600" b="1" i="1" u="sng" strike="noStrike" kern="1200" cap="none" spc="0" normalizeH="0" baseline="0" noProof="0" dirty="0">
                <a:ln>
                  <a:noFill/>
                </a:ln>
                <a:solidFill>
                  <a:schemeClr val="tx1"/>
                </a:solidFill>
                <a:effectLst/>
                <a:uLnTx/>
                <a:uFillTx/>
                <a:latin typeface="+mn-lt"/>
                <a:ea typeface="+mn-ea"/>
                <a:cs typeface="+mn-cs"/>
              </a:rPr>
              <a:t>Vrste medu: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sl-SI" altLang="sl-SI" sz="9600" b="0" i="0" u="none" strike="noStrike" kern="1200" cap="none" spc="0" normalizeH="0" baseline="0" noProof="0" dirty="0">
                <a:ln>
                  <a:noFill/>
                </a:ln>
                <a:solidFill>
                  <a:schemeClr val="tx1"/>
                </a:solidFill>
                <a:effectLst/>
                <a:uLnTx/>
                <a:uFillTx/>
                <a:latin typeface="+mn-lt"/>
                <a:ea typeface="+mn-ea"/>
                <a:cs typeface="+mn-cs"/>
              </a:rPr>
              <a:t>Med divje češnje, med rešeljike, žepka, akacijev med, cvetlični med, gozdni med, kostanjev med, lipov med.</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9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1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1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1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1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sl-SI" altLang="sl-SI" sz="12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sl-SI" altLang="sl-SI" sz="1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sl-SI" altLang="sl-SI" sz="3200" b="0" i="0" u="none" strike="noStrike" kern="1200" cap="none" spc="0" normalizeH="0" baseline="0" noProof="0" dirty="0">
                <a:ln>
                  <a:noFill/>
                </a:ln>
                <a:solidFill>
                  <a:schemeClr val="tx1"/>
                </a:solidFill>
                <a:effectLst/>
                <a:uLnTx/>
                <a:uFillTx/>
                <a:latin typeface="+mn-lt"/>
                <a:ea typeface="+mn-ea"/>
                <a:cs typeface="+mn-cs"/>
              </a:rPr>
              <a:t>                                      </a:t>
            </a:r>
          </a:p>
        </p:txBody>
      </p:sp>
      <p:pic>
        <p:nvPicPr>
          <p:cNvPr id="5" name="Slika 4" descr="http://www.atelsek.si/kraski_med/zemljevid.jpg"/>
          <p:cNvPicPr>
            <a:picLocks noChangeAspect="1" noChangeArrowheads="1"/>
          </p:cNvPicPr>
          <p:nvPr/>
        </p:nvPicPr>
        <p:blipFill>
          <a:blip r:embed="rId3" cstate="print"/>
          <a:srcRect/>
          <a:stretch>
            <a:fillRect/>
          </a:stretch>
        </p:blipFill>
        <p:spPr bwMode="auto">
          <a:xfrm>
            <a:off x="5503985" y="1561360"/>
            <a:ext cx="5681757" cy="3976465"/>
          </a:xfrm>
          <a:prstGeom prst="rect">
            <a:avLst/>
          </a:prstGeom>
          <a:noFill/>
          <a:ln w="9525">
            <a:noFill/>
            <a:miter lim="800000"/>
            <a:headEnd/>
            <a:tailEnd/>
          </a:ln>
        </p:spPr>
      </p:pic>
    </p:spTree>
    <p:extLst>
      <p:ext uri="{BB962C8B-B14F-4D97-AF65-F5344CB8AC3E}">
        <p14:creationId xmlns:p14="http://schemas.microsoft.com/office/powerpoint/2010/main" val="301596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descr="http://olive.si/slike/ZOP%20sl.jpg"/>
          <p:cNvPicPr/>
          <p:nvPr/>
        </p:nvPicPr>
        <p:blipFill>
          <a:blip r:embed="rId2" cstate="print"/>
          <a:srcRect/>
          <a:stretch>
            <a:fillRect/>
          </a:stretch>
        </p:blipFill>
        <p:spPr bwMode="auto">
          <a:xfrm>
            <a:off x="9738073" y="0"/>
            <a:ext cx="1410574" cy="1313459"/>
          </a:xfrm>
          <a:prstGeom prst="rect">
            <a:avLst/>
          </a:prstGeom>
          <a:ln>
            <a:noFill/>
          </a:ln>
          <a:effectLst>
            <a:outerShdw blurRad="292100" dist="139700" dir="2700000" algn="tl" rotWithShape="0">
              <a:srgbClr val="333333">
                <a:alpha val="65000"/>
              </a:srgbClr>
            </a:outerShdw>
          </a:effectLst>
        </p:spPr>
      </p:pic>
      <p:sp>
        <p:nvSpPr>
          <p:cNvPr id="9" name="Naslov 1"/>
          <p:cNvSpPr>
            <a:spLocks noGrp="1"/>
          </p:cNvSpPr>
          <p:nvPr>
            <p:ph type="title"/>
          </p:nvPr>
        </p:nvSpPr>
        <p:spPr>
          <a:xfrm>
            <a:off x="1661380" y="239217"/>
            <a:ext cx="7931150" cy="417512"/>
          </a:xfrm>
        </p:spPr>
        <p:txBody>
          <a:bodyPr>
            <a:noAutofit/>
          </a:bodyPr>
          <a:lstStyle/>
          <a:p>
            <a:pPr algn="ctr"/>
            <a:r>
              <a:rPr lang="sl-SI" altLang="sl-SI" sz="3200" b="1" dirty="0"/>
              <a:t>Kraški med</a:t>
            </a:r>
          </a:p>
        </p:txBody>
      </p:sp>
      <p:pic>
        <p:nvPicPr>
          <p:cNvPr id="5" name="Picture 2" descr="Rezultat iskanja slik za kraški med"/>
          <p:cNvPicPr>
            <a:picLocks noChangeAspect="1" noChangeArrowheads="1"/>
          </p:cNvPicPr>
          <p:nvPr/>
        </p:nvPicPr>
        <p:blipFill>
          <a:blip r:embed="rId3" cstate="print"/>
          <a:srcRect l="18240" t="18988" r="15647" b="3797"/>
          <a:stretch>
            <a:fillRect/>
          </a:stretch>
        </p:blipFill>
        <p:spPr bwMode="auto">
          <a:xfrm>
            <a:off x="7112955" y="1132000"/>
            <a:ext cx="2036054" cy="3521823"/>
          </a:xfrm>
          <a:prstGeom prst="rect">
            <a:avLst/>
          </a:prstGeom>
          <a:noFill/>
        </p:spPr>
      </p:pic>
      <p:sp>
        <p:nvSpPr>
          <p:cNvPr id="6" name="Pravokotnik 5"/>
          <p:cNvSpPr/>
          <p:nvPr/>
        </p:nvSpPr>
        <p:spPr>
          <a:xfrm>
            <a:off x="1661380" y="1132000"/>
            <a:ext cx="4862512" cy="2074414"/>
          </a:xfrm>
          <a:prstGeom prst="rect">
            <a:avLst/>
          </a:prstGeom>
        </p:spPr>
        <p:txBody>
          <a:bodyPr wrap="square">
            <a:spAutoFit/>
          </a:bodyPr>
          <a:lstStyle/>
          <a:p>
            <a:pPr marL="342900" lvl="0" indent="-342900">
              <a:spcBef>
                <a:spcPct val="20000"/>
              </a:spcBef>
              <a:defRPr/>
            </a:pPr>
            <a:r>
              <a:rPr lang="sl-SI" altLang="sl-SI" sz="2800" b="1" i="1" u="sng" dirty="0"/>
              <a:t>Nosilec zaščite: </a:t>
            </a:r>
          </a:p>
          <a:p>
            <a:pPr marL="342900" lvl="0" indent="-342900">
              <a:spcBef>
                <a:spcPct val="20000"/>
              </a:spcBef>
              <a:defRPr/>
            </a:pPr>
            <a:r>
              <a:rPr lang="sl-SI" altLang="sl-SI" sz="2800" dirty="0"/>
              <a:t>ČD Sežana (kolektivna zaščita).</a:t>
            </a:r>
          </a:p>
          <a:p>
            <a:pPr marL="342900" lvl="0" indent="-342900">
              <a:spcBef>
                <a:spcPct val="20000"/>
              </a:spcBef>
              <a:defRPr/>
            </a:pPr>
            <a:endParaRPr lang="sl-SI" altLang="sl-SI" sz="2800" dirty="0"/>
          </a:p>
          <a:p>
            <a:pPr marL="342900" lvl="0" indent="-342900">
              <a:spcBef>
                <a:spcPct val="20000"/>
              </a:spcBef>
              <a:defRPr/>
            </a:pPr>
            <a:endParaRPr lang="sl-SI" altLang="sl-SI" sz="2800" i="1" dirty="0"/>
          </a:p>
        </p:txBody>
      </p:sp>
    </p:spTree>
    <p:extLst>
      <p:ext uri="{BB962C8B-B14F-4D97-AF65-F5344CB8AC3E}">
        <p14:creationId xmlns:p14="http://schemas.microsoft.com/office/powerpoint/2010/main" val="306985502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1475</TotalTime>
  <Words>524</Words>
  <Application>Microsoft Office PowerPoint</Application>
  <PresentationFormat>Širokozaslonsko</PresentationFormat>
  <Paragraphs>82</Paragraphs>
  <Slides>10</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10</vt:i4>
      </vt:variant>
    </vt:vector>
  </HeadingPairs>
  <TitlesOfParts>
    <vt:vector size="14" baseType="lpstr">
      <vt:lpstr>Arial</vt:lpstr>
      <vt:lpstr>Calibri</vt:lpstr>
      <vt:lpstr>Calibri Light</vt:lpstr>
      <vt:lpstr>Officeova tema</vt:lpstr>
      <vt:lpstr>PowerPointova predstavitev</vt:lpstr>
      <vt:lpstr>Sheme višje kakovosti na področju medu (zaščitene na ravni EU)</vt:lpstr>
      <vt:lpstr>SHEME KAKOVOSTI MEDU</vt:lpstr>
      <vt:lpstr>PowerPointova predstavitev</vt:lpstr>
      <vt:lpstr>PowerPointova predstavitev</vt:lpstr>
      <vt:lpstr> Kočevski gozdni med</vt:lpstr>
      <vt:lpstr>PowerPointova predstavitev</vt:lpstr>
      <vt:lpstr>Kraški med</vt:lpstr>
      <vt:lpstr>Kraški med</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PROMOCIJA SHEM KAKOVOSTI – PREDSTAVITEV</dc:title>
  <dc:creator>Uporabnik</dc:creator>
  <cp:lastModifiedBy>Uporabnik</cp:lastModifiedBy>
  <cp:revision>83</cp:revision>
  <dcterms:created xsi:type="dcterms:W3CDTF">2017-01-31T09:54:20Z</dcterms:created>
  <dcterms:modified xsi:type="dcterms:W3CDTF">2017-04-18T05:58:58Z</dcterms:modified>
</cp:coreProperties>
</file>